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webextensions/webextension2.xml" ContentType="application/vnd.ms-office.webextension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webextensions/taskpanes.xml" ContentType="application/vnd.ms-office.webextensiontaskpan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318" r:id="rId2"/>
    <p:sldId id="360" r:id="rId3"/>
    <p:sldId id="361" r:id="rId4"/>
    <p:sldId id="362" r:id="rId5"/>
    <p:sldId id="344" r:id="rId6"/>
    <p:sldId id="315" r:id="rId7"/>
    <p:sldId id="343" r:id="rId8"/>
    <p:sldId id="314" r:id="rId9"/>
    <p:sldId id="277" r:id="rId10"/>
    <p:sldId id="316" r:id="rId11"/>
    <p:sldId id="261" r:id="rId12"/>
    <p:sldId id="380" r:id="rId13"/>
    <p:sldId id="381" r:id="rId14"/>
    <p:sldId id="408" r:id="rId15"/>
    <p:sldId id="382" r:id="rId16"/>
    <p:sldId id="322" r:id="rId17"/>
    <p:sldId id="407" r:id="rId18"/>
    <p:sldId id="357" r:id="rId19"/>
    <p:sldId id="329" r:id="rId20"/>
    <p:sldId id="330" r:id="rId21"/>
    <p:sldId id="331" r:id="rId22"/>
    <p:sldId id="358" r:id="rId23"/>
    <p:sldId id="359" r:id="rId24"/>
    <p:sldId id="403" r:id="rId25"/>
    <p:sldId id="404" r:id="rId26"/>
    <p:sldId id="405" r:id="rId27"/>
    <p:sldId id="406" r:id="rId28"/>
    <p:sldId id="377" r:id="rId29"/>
    <p:sldId id="336" r:id="rId30"/>
    <p:sldId id="337" r:id="rId31"/>
    <p:sldId id="378" r:id="rId32"/>
    <p:sldId id="389" r:id="rId33"/>
    <p:sldId id="410" r:id="rId34"/>
    <p:sldId id="386" r:id="rId35"/>
    <p:sldId id="387" r:id="rId36"/>
    <p:sldId id="383" r:id="rId37"/>
    <p:sldId id="402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400" r:id="rId46"/>
    <p:sldId id="398" r:id="rId47"/>
    <p:sldId id="274" r:id="rId48"/>
  </p:sldIdLst>
  <p:sldSz cx="9144000" cy="5715000" type="screen16x10"/>
  <p:notesSz cx="6858000" cy="9144000"/>
  <p:defaultTextStyle>
    <a:defPPr>
      <a:defRPr lang="zh-CN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Xiaobao" initials="Z" lastIdx="2" clrIdx="0">
    <p:extLst>
      <p:ext uri="{19B8F6BF-5375-455C-9EA6-DF929625EA0E}">
        <p15:presenceInfo xmlns:p15="http://schemas.microsoft.com/office/powerpoint/2012/main" xmlns="" userId="S-1-5-21-3689171631-189274284-2341753515-2540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75C"/>
    <a:srgbClr val="2169AB"/>
    <a:srgbClr val="11934B"/>
    <a:srgbClr val="8BADCC"/>
    <a:srgbClr val="28AA79"/>
    <a:srgbClr val="602D4F"/>
    <a:srgbClr val="2A3E71"/>
    <a:srgbClr val="1A4679"/>
    <a:srgbClr val="283C6F"/>
    <a:srgbClr val="1E478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4" autoAdjust="0"/>
    <p:restoredTop sz="86151" autoAdjust="0"/>
  </p:normalViewPr>
  <p:slideViewPr>
    <p:cSldViewPr snapToGrid="0">
      <p:cViewPr varScale="1">
        <p:scale>
          <a:sx n="74" d="100"/>
          <a:sy n="74" d="100"/>
        </p:scale>
        <p:origin x="-1416" y="-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2ADA3-DFAA-4219-85D9-6B490A9F9003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91E6-C8C4-45C7-8FC3-846CEA3DA9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794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百度系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41.8%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/>
              <a:t>360</a:t>
            </a:r>
            <a:r>
              <a:rPr lang="zh-CN" altLang="en-US" dirty="0" smtClean="0"/>
              <a:t>系</a:t>
            </a:r>
            <a:r>
              <a:rPr lang="en-US" altLang="zh-CN" dirty="0" smtClean="0"/>
              <a:t>22.7%</a:t>
            </a:r>
          </a:p>
          <a:p>
            <a:r>
              <a:rPr lang="zh-CN" altLang="en-US" dirty="0" smtClean="0"/>
              <a:t>腾讯系</a:t>
            </a:r>
            <a:r>
              <a:rPr lang="en-US" altLang="zh-CN" dirty="0" smtClean="0"/>
              <a:t>21.5%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回头来看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年，百度稳坐第一，最大的变化是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手机助手市场份额比年初跌了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，而腾讯应用宝恰好涨了近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预测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年，依靠搜索</a:t>
            </a:r>
            <a:r>
              <a:rPr lang="en-US" altLang="zh-CN" dirty="0" smtClean="0"/>
              <a:t>+</a:t>
            </a:r>
            <a:r>
              <a:rPr lang="zh-CN" altLang="en-US" dirty="0" smtClean="0"/>
              <a:t>分发的模式，将保证百度领先地位的稳固，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50525-9812-4C06-A892-4DF28F789F6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761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第一类：需求明确的用户。</a:t>
            </a:r>
          </a:p>
          <a:p>
            <a:r>
              <a:rPr lang="zh-CN" altLang="en-US" dirty="0" smtClean="0"/>
              <a:t>这类用户非常清楚自己需要的是什么，举个例子，我身边不少“爱搞机”的深度用户，他们在拿到新手机之后，第一时间就是下载自己想要的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通常，这类人都会选择直接打开手机的浏览器，搜索某个应用或者应用商店，直接下载安装。对于这类用户，三家均可以延续之前的用户习惯优势，不过，由于移动搜索被百度牢牢掌控，因此这类用户被百度占据的概率要大一些。当然如果他要下载微信，就必须安装应用宝，而在移动端的安全软件则不是用户的刚性需求，</a:t>
            </a:r>
            <a:r>
              <a:rPr lang="en-US" altLang="zh-CN" dirty="0" smtClean="0"/>
              <a:t>360</a:t>
            </a:r>
            <a:r>
              <a:rPr lang="zh-CN" altLang="en-US" dirty="0" smtClean="0"/>
              <a:t>依赖安全打天下的策略在移动端吃不开。所以掌握这一类用户的排名应该是百度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腾讯</a:t>
            </a:r>
            <a:r>
              <a:rPr lang="en-US" altLang="zh-CN" dirty="0" smtClean="0"/>
              <a:t>&gt;360</a:t>
            </a:r>
            <a:r>
              <a:rPr lang="zh-CN" altLang="en-US" dirty="0" smtClean="0"/>
              <a:t>。</a:t>
            </a:r>
            <a:r>
              <a:rPr lang="en-US" altLang="zh-CN" dirty="0" smtClean="0"/>
              <a:t>0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第二类：需求模糊的用户。</a:t>
            </a:r>
          </a:p>
          <a:p>
            <a:r>
              <a:rPr lang="zh-CN" altLang="en-US" dirty="0" smtClean="0"/>
              <a:t>这类用户知道自己大概要什么，但是说不出具体的名称。这种用户大多采用搜索的方式去寻找合适的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。百度已经在移动搜索市场占据了</a:t>
            </a:r>
            <a:r>
              <a:rPr lang="en-US" altLang="zh-CN" dirty="0" smtClean="0"/>
              <a:t>80%</a:t>
            </a:r>
            <a:r>
              <a:rPr lang="zh-CN" altLang="en-US" dirty="0" smtClean="0"/>
              <a:t>的份额，这个优势是其他竞争对手难以逾越的。腾讯的搜索交给搜狗来做，不温不火。</a:t>
            </a:r>
            <a:r>
              <a:rPr lang="en-US" altLang="zh-CN" dirty="0" smtClean="0"/>
              <a:t>360</a:t>
            </a:r>
            <a:r>
              <a:rPr lang="zh-CN" altLang="en-US" dirty="0" smtClean="0"/>
              <a:t>倒是一直希望在搜索上分一杯羹，周鸿祎也重视有加，整体份额上胜过搜狗。所以这一类的优势排名是百度</a:t>
            </a:r>
            <a:r>
              <a:rPr lang="en-US" altLang="zh-CN" dirty="0" smtClean="0"/>
              <a:t>&gt;360 &gt;</a:t>
            </a:r>
            <a:r>
              <a:rPr lang="zh-CN" altLang="en-US" dirty="0" smtClean="0"/>
              <a:t>腾讯。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第三类：没有明确目的，就是找点新鲜玩意。</a:t>
            </a:r>
          </a:p>
          <a:p>
            <a:r>
              <a:rPr lang="zh-CN" altLang="en-US" dirty="0" smtClean="0"/>
              <a:t>这类用户就像女人逛街买衣服，自己看商场里哪些在热卖，当然也不忘听闺蜜的推荐。但腾讯应用宝有一个得天独厚的优势，就是微信。如在某一篇热门微信公众号的文章下，推荐一个相关的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可能会吸引很多用户的注意，进而去下载。这个也会考验应用商店的用户量和装机量，用户习惯去哪儿就会在哪儿下载应用。还有一个技术层面的比拼，就是应用内容搜索，也叫破壳检索，即通过推荐应用内容找到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并下载。比如用户想看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奔跑吧兄弟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，只需在应用商店搜索节目名字，就可以直接呈现视频内容，如果已经安装了该视频网站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就可以直接观看，反之就会提示用户下载后可观看内容。综合来看，满足这一类用户需求的排名：腾讯和百度各具优势，</a:t>
            </a:r>
            <a:r>
              <a:rPr lang="en-US" altLang="zh-CN" dirty="0" smtClean="0"/>
              <a:t>360</a:t>
            </a:r>
            <a:r>
              <a:rPr lang="zh-CN" altLang="en-US" dirty="0" smtClean="0"/>
              <a:t>没有独特之处。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4216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981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64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126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44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614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091E6-C8C4-45C7-8FC3-846CEA3DA9C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7317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121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1563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2188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721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524"/>
            <a:ext cx="9144000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132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088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524"/>
            <a:ext cx="9144000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279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3048"/>
            <a:ext cx="9144000" cy="5711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1524"/>
            <a:ext cx="4772722" cy="8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750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rgbClr val="1A4679"/>
              </a:gs>
              <a:gs pos="100000">
                <a:srgbClr val="2A3E7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6802" b="33770"/>
          <a:stretch/>
        </p:blipFill>
        <p:spPr>
          <a:xfrm>
            <a:off x="-95250" y="0"/>
            <a:ext cx="6140450" cy="5810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73098" t="90671"/>
          <a:stretch/>
        </p:blipFill>
        <p:spPr>
          <a:xfrm rot="19509744">
            <a:off x="-445782" y="5062348"/>
            <a:ext cx="1413768" cy="32303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5394779" y="810985"/>
            <a:ext cx="2685142" cy="4093029"/>
            <a:chOff x="4702629" y="478971"/>
            <a:chExt cx="2685142" cy="4093029"/>
          </a:xfrm>
        </p:grpSpPr>
        <p:sp>
          <p:nvSpPr>
            <p:cNvPr id="17" name="矩形 16"/>
            <p:cNvSpPr/>
            <p:nvPr/>
          </p:nvSpPr>
          <p:spPr>
            <a:xfrm>
              <a:off x="4702629" y="478971"/>
              <a:ext cx="2685142" cy="4093029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  <a:scene3d>
              <a:camera prst="perspectiveLeft">
                <a:rot lat="0" lon="2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百度移动分发</a:t>
              </a:r>
              <a:endPara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2015.5</a:t>
              </a:r>
            </a:p>
            <a:p>
              <a:pPr algn="ctr">
                <a:lnSpc>
                  <a:spcPct val="150000"/>
                </a:lnSpc>
              </a:pP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305482" y="3683900"/>
              <a:ext cx="1510832" cy="350162"/>
            </a:xfrm>
            <a:prstGeom prst="rect">
              <a:avLst/>
            </a:prstGeom>
            <a:solidFill>
              <a:schemeClr val="bg1">
                <a:alpha val="12000"/>
              </a:schemeClr>
            </a:solidFill>
            <a:ln>
              <a:noFill/>
            </a:ln>
            <a:scene3d>
              <a:camera prst="orthographicFront">
                <a:rot lat="600000" lon="12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18428" y="4264113"/>
              <a:ext cx="1884940" cy="12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600000" lon="1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967251" y="4753062"/>
            <a:ext cx="288131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247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5199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3AAD1-AB74-48BC-BBE8-1ED16CB11F3F}" type="datetimeFigureOut">
              <a:rPr lang="zh-CN" altLang="en-US" smtClean="0"/>
              <a:pPr/>
              <a:t>2015-10-14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6F796-B97C-4FB3-AEB4-B00B22D1B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15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855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80775"/>
            <a:ext cx="9144000" cy="4460457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43000" y="580775"/>
            <a:ext cx="6845300" cy="4460457"/>
          </a:xfrm>
          <a:prstGeom prst="rect">
            <a:avLst/>
          </a:prstGeom>
          <a:solidFill>
            <a:srgbClr val="28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44579" y="580775"/>
            <a:ext cx="56067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百度应用市场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多平台矩阵分发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5400000">
            <a:off x="1438500" y="1925162"/>
            <a:ext cx="1496347" cy="1346712"/>
          </a:xfrm>
          <a:prstGeom prst="hexagon">
            <a:avLst/>
          </a:prstGeom>
          <a:solidFill>
            <a:schemeClr val="bg1"/>
          </a:solidFill>
          <a:ln w="76200">
            <a:solidFill>
              <a:srgbClr val="2679C4"/>
            </a:solidFill>
          </a:ln>
          <a:effectLst>
            <a:outerShdw blurRad="50800" dist="2032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六边形 9"/>
          <p:cNvSpPr/>
          <p:nvPr/>
        </p:nvSpPr>
        <p:spPr>
          <a:xfrm rot="5400000">
            <a:off x="3723257" y="1925162"/>
            <a:ext cx="1496347" cy="1346712"/>
          </a:xfrm>
          <a:prstGeom prst="hexagon">
            <a:avLst/>
          </a:prstGeom>
          <a:solidFill>
            <a:schemeClr val="bg1"/>
          </a:solidFill>
          <a:ln w="76200">
            <a:solidFill>
              <a:srgbClr val="2679C4"/>
            </a:solidFill>
          </a:ln>
          <a:effectLst>
            <a:outerShdw blurRad="50800" dist="2032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六边形 10"/>
          <p:cNvSpPr/>
          <p:nvPr/>
        </p:nvSpPr>
        <p:spPr>
          <a:xfrm rot="5400000">
            <a:off x="5881244" y="1925162"/>
            <a:ext cx="1496347" cy="1346712"/>
          </a:xfrm>
          <a:prstGeom prst="hexagon">
            <a:avLst/>
          </a:prstGeom>
          <a:solidFill>
            <a:schemeClr val="bg1"/>
          </a:solidFill>
          <a:ln w="76200">
            <a:solidFill>
              <a:srgbClr val="2679C4"/>
            </a:solidFill>
          </a:ln>
          <a:effectLst>
            <a:outerShdw blurRad="50800" dist="2032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09113" y="2218404"/>
            <a:ext cx="724634" cy="724634"/>
          </a:xfrm>
          <a:prstGeom prst="round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248417" y="2223078"/>
            <a:ext cx="762000" cy="762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256" t="1051" r="1730" b="1934"/>
          <a:stretch/>
        </p:blipFill>
        <p:spPr>
          <a:xfrm>
            <a:off x="1715185" y="2127030"/>
            <a:ext cx="942975" cy="942975"/>
          </a:xfrm>
          <a:prstGeom prst="roundRect">
            <a:avLst>
              <a:gd name="adj" fmla="val 21567"/>
            </a:avLst>
          </a:prstGeom>
        </p:spPr>
      </p:pic>
      <p:sp>
        <p:nvSpPr>
          <p:cNvPr id="13" name="圆角矩形 12"/>
          <p:cNvSpPr/>
          <p:nvPr/>
        </p:nvSpPr>
        <p:spPr>
          <a:xfrm>
            <a:off x="1464797" y="4170248"/>
            <a:ext cx="1443753" cy="2166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百度手机助手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749554" y="4170248"/>
            <a:ext cx="1443753" cy="2166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07541" y="4170248"/>
            <a:ext cx="1443753" cy="2166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安卓市场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67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80775"/>
            <a:ext cx="9144000" cy="4460457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76300" y="580774"/>
            <a:ext cx="6845300" cy="4460457"/>
          </a:xfrm>
          <a:prstGeom prst="rect">
            <a:avLst/>
          </a:prstGeom>
          <a:solidFill>
            <a:srgbClr val="28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 rot="5400000">
            <a:off x="3398950" y="1664822"/>
            <a:ext cx="1800000" cy="1620000"/>
          </a:xfrm>
          <a:prstGeom prst="hexagon">
            <a:avLst/>
          </a:prstGeom>
          <a:solidFill>
            <a:schemeClr val="bg1"/>
          </a:solidFill>
          <a:ln w="76200">
            <a:solidFill>
              <a:srgbClr val="2679C4"/>
            </a:solidFill>
          </a:ln>
          <a:effectLst>
            <a:outerShdw blurRad="50800" dist="2032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04884" y="2182434"/>
            <a:ext cx="1588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58918" y="588049"/>
            <a:ext cx="3645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销售方式分为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种资源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77072" y="4590045"/>
            <a:ext cx="1443753" cy="2166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按下载付费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83760" y="3828545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 Per Download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356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29825" y="3440277"/>
            <a:ext cx="329565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以每次下载为单位，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竞价形式进行售卖，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元底价；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系统自动匹配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系统自动匹配产品属性，匹配竞品词、泛需求词等。根据竞价情况进行展示。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42324" y="3444375"/>
            <a:ext cx="329565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下载为单位，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竞价形式进行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元底价；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系统自动匹配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系统自动调配各级（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类）广告资源为用户展示。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29825" y="2755830"/>
            <a:ext cx="3295650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、关键词搜索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5211" y="2750743"/>
            <a:ext cx="3295650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售卖资源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95212" y="854042"/>
            <a:ext cx="1065606" cy="18944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01592" y="854041"/>
            <a:ext cx="1067274" cy="189441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45848" y="854042"/>
            <a:ext cx="1067274" cy="1894411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713621" y="371713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 Per Download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63928"/>
          <a:stretch/>
        </p:blipFill>
        <p:spPr bwMode="auto">
          <a:xfrm>
            <a:off x="5429825" y="987269"/>
            <a:ext cx="3312000" cy="17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6848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39201" y="987267"/>
            <a:ext cx="2699566" cy="4455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以每次下载为单位，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内测阶段，无定价；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需单独提交需求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资源触发展示位置：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捆绑竞品后，在用户下载竞品之后展示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展示形式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文字链或图片配合文字链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售卖资源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713621" y="371713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 Per Download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638" y="989293"/>
            <a:ext cx="2518175" cy="44535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9555" y="4045907"/>
            <a:ext cx="2530258" cy="13903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090" y="987267"/>
            <a:ext cx="112983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、推推乐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71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售卖资源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713621" y="371713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 Per Download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90" y="987267"/>
            <a:ext cx="146803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推推乐流程图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818" y="1373396"/>
            <a:ext cx="6818204" cy="38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15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3263860"/>
          </a:xfrm>
          <a:prstGeom prst="rect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00972" y="776261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C:\Users\jinhongmei01\Desktop\资源截图\Screenshot_2014-12-08-16-50-16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97627" y="1768463"/>
            <a:ext cx="216000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组合 20"/>
          <p:cNvGrpSpPr/>
          <p:nvPr/>
        </p:nvGrpSpPr>
        <p:grpSpPr>
          <a:xfrm>
            <a:off x="4842573" y="1768463"/>
            <a:ext cx="2387347" cy="1574482"/>
            <a:chOff x="7486965" y="1649348"/>
            <a:chExt cx="2243358" cy="1654258"/>
          </a:xfrm>
        </p:grpSpPr>
        <p:sp>
          <p:nvSpPr>
            <p:cNvPr id="26" name="矩形 25"/>
            <p:cNvSpPr/>
            <p:nvPr/>
          </p:nvSpPr>
          <p:spPr>
            <a:xfrm>
              <a:off x="7554094" y="1704383"/>
              <a:ext cx="2154230" cy="12874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23" name="Picture 10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815"/>
            <a:stretch/>
          </p:blipFill>
          <p:spPr bwMode="auto">
            <a:xfrm>
              <a:off x="7486965" y="1649348"/>
              <a:ext cx="2243358" cy="1654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8" name="直接连接符 1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180069" y="1354648"/>
            <a:ext cx="2177558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首页及各级页面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42572" y="1354648"/>
            <a:ext cx="2433382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xmlns="" val="14700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859967"/>
            <a:ext cx="9144000" cy="2656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89630" y="1063190"/>
            <a:ext cx="2171700" cy="3860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15155" y="1063190"/>
            <a:ext cx="2171700" cy="386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64105" y="1063190"/>
            <a:ext cx="2171700" cy="3860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8290" y="151365"/>
            <a:ext cx="455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实惠项目展示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5155" y="4988687"/>
            <a:ext cx="197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卡片样式升级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7657" y="4988687"/>
            <a:ext cx="197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详情页样式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62132" y="4988687"/>
            <a:ext cx="197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加入下载动画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927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859967"/>
            <a:ext cx="9144000" cy="2656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8290" y="151365"/>
            <a:ext cx="455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实惠项目展示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6767" y="1179267"/>
            <a:ext cx="2317155" cy="411938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3312942" y="2891790"/>
            <a:ext cx="738554" cy="60139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3" dirty="0"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9748" y="1217887"/>
            <a:ext cx="4356123" cy="31896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3169" y="2524093"/>
            <a:ext cx="4321365" cy="1289704"/>
          </a:xfrm>
          <a:prstGeom prst="rect">
            <a:avLst/>
          </a:prstGeom>
        </p:spPr>
      </p:pic>
      <p:sp>
        <p:nvSpPr>
          <p:cNvPr id="18" name="等腰三角形 17"/>
          <p:cNvSpPr/>
          <p:nvPr/>
        </p:nvSpPr>
        <p:spPr>
          <a:xfrm rot="18891234">
            <a:off x="4028882" y="2471597"/>
            <a:ext cx="900245" cy="457284"/>
          </a:xfrm>
          <a:prstGeom prst="triangle">
            <a:avLst/>
          </a:prstGeom>
          <a:solidFill>
            <a:srgbClr val="EB231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3" dirty="0"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19367788">
            <a:off x="4294161" y="2607684"/>
            <a:ext cx="553563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3" dirty="0">
                <a:solidFill>
                  <a:schemeClr val="bg1"/>
                </a:solidFill>
                <a:ea typeface="微软雅黑" panose="020B0503020204020204" pitchFamily="34" charset="-122"/>
              </a:rPr>
              <a:t>包邮</a:t>
            </a:r>
          </a:p>
        </p:txBody>
      </p:sp>
      <p:sp>
        <p:nvSpPr>
          <p:cNvPr id="20" name="矩形 19"/>
          <p:cNvSpPr/>
          <p:nvPr/>
        </p:nvSpPr>
        <p:spPr>
          <a:xfrm>
            <a:off x="4426152" y="4686050"/>
            <a:ext cx="408832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结论：针对客户最刺激新客购买的top4促销活动：包邮、买赠、优惠券、新客专享价与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合作，争取更多的免费资源</a:t>
            </a:r>
          </a:p>
        </p:txBody>
      </p:sp>
      <p:sp>
        <p:nvSpPr>
          <p:cNvPr id="21" name="矩形 20"/>
          <p:cNvSpPr/>
          <p:nvPr/>
        </p:nvSpPr>
        <p:spPr>
          <a:xfrm>
            <a:off x="7989984" y="3260113"/>
            <a:ext cx="507962" cy="233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3"/>
          </a:p>
        </p:txBody>
      </p:sp>
      <p:sp>
        <p:nvSpPr>
          <p:cNvPr id="22" name="文本框 21"/>
          <p:cNvSpPr txBox="1"/>
          <p:nvPr/>
        </p:nvSpPr>
        <p:spPr>
          <a:xfrm>
            <a:off x="7740959" y="3260113"/>
            <a:ext cx="833511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3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下载包邮</a:t>
            </a:r>
          </a:p>
        </p:txBody>
      </p:sp>
    </p:spTree>
    <p:extLst>
      <p:ext uri="{BB962C8B-B14F-4D97-AF65-F5344CB8AC3E}">
        <p14:creationId xmlns:p14="http://schemas.microsoft.com/office/powerpoint/2010/main" xmlns="" val="2561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 bwMode="auto">
          <a:xfrm>
            <a:off x="0" y="1783577"/>
            <a:ext cx="5384800" cy="13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defTabSz="914400" fontAlgn="base">
              <a:spcBef>
                <a:spcPct val="20000"/>
              </a:spcBef>
              <a:spcAft>
                <a:spcPct val="0"/>
              </a:spcAft>
              <a:buFont typeface="Arial" charset="0"/>
              <a:buNone/>
            </a:pPr>
            <a:r>
              <a:rPr kumimoji="0" lang="en-US" altLang="zh-CN" sz="6000" b="1" dirty="0" smtClean="0">
                <a:solidFill>
                  <a:srgbClr val="0070C0"/>
                </a:solidFill>
                <a:ea typeface="Arial" charset="0"/>
                <a:cs typeface="Arial" charset="0"/>
              </a:rPr>
              <a:t>APP</a:t>
            </a:r>
            <a:r>
              <a:rPr kumimoji="0" lang="zh-CN" altLang="en-US" sz="6000" b="1" dirty="0" smtClean="0">
                <a:solidFill>
                  <a:srgbClr val="0070C0"/>
                </a:solidFill>
                <a:ea typeface="Arial" charset="0"/>
                <a:cs typeface="Arial" charset="0"/>
              </a:rPr>
              <a:t>阿拉丁</a:t>
            </a:r>
            <a:endParaRPr kumimoji="0" lang="en-US" altLang="zh-CN" sz="6000" b="1" dirty="0">
              <a:solidFill>
                <a:srgbClr val="0070C0"/>
              </a:solidFill>
              <a:ea typeface="Arial" charset="0"/>
              <a:cs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016740" y="1137218"/>
            <a:ext cx="3834920" cy="1961967"/>
          </a:xfrm>
          <a:prstGeom prst="rect">
            <a:avLst/>
          </a:prstGeom>
        </p:spPr>
      </p:pic>
      <p:sp>
        <p:nvSpPr>
          <p:cNvPr id="7" name="TextBox 2066"/>
          <p:cNvSpPr txBox="1"/>
          <p:nvPr/>
        </p:nvSpPr>
        <p:spPr>
          <a:xfrm>
            <a:off x="729382" y="2738686"/>
            <a:ext cx="345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基于百度核心搜索   </a:t>
            </a:r>
            <a:r>
              <a:rPr lang="en-US" altLang="zh-CN" sz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位展示   </a:t>
            </a:r>
            <a:r>
              <a:rPr lang="en-US" altLang="zh-CN" sz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0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直接</a:t>
            </a:r>
            <a:r>
              <a:rPr lang="zh-CN" alt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zh-CN" altLang="en-US" sz="1000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11932" y="3062703"/>
            <a:ext cx="36195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872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79482" y="1366663"/>
            <a:ext cx="2354341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右箭头 7"/>
          <p:cNvSpPr/>
          <p:nvPr/>
        </p:nvSpPr>
        <p:spPr>
          <a:xfrm>
            <a:off x="4081895" y="2374415"/>
            <a:ext cx="864096" cy="864096"/>
          </a:xfrm>
          <a:prstGeom prst="rightArrow">
            <a:avLst/>
          </a:prstGeom>
          <a:solidFill>
            <a:srgbClr val="2169AB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5203820" y="2402506"/>
            <a:ext cx="2924180" cy="122341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阿拉丁结果引入推荐机制，在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精准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结果下智能分发相关应用，实现</a:t>
            </a:r>
            <a:r>
              <a:rPr lang="zh-CN" altLang="en-US" sz="1800" b="1" dirty="0" smtClean="0">
                <a:solidFill>
                  <a:srgbClr val="2169AB"/>
                </a:solidFill>
                <a:latin typeface="微软雅黑" charset="0"/>
                <a:ea typeface="微软雅黑" charset="0"/>
                <a:cs typeface="微软雅黑" charset="0"/>
              </a:rPr>
              <a:t>不搜即得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5719" y="151365"/>
            <a:ext cx="53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搜索智能分发，实现不搜即得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/>
          <p:cNvSpPr txBox="1"/>
          <p:nvPr/>
        </p:nvSpPr>
        <p:spPr>
          <a:xfrm>
            <a:off x="4513943" y="4168081"/>
            <a:ext cx="3952880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例如：搜索旅游，会出现去哪网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APP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7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164950" y="1493823"/>
            <a:ext cx="3240000" cy="3240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sz="1800" b="1" dirty="0" smtClean="0">
                <a:solidFill>
                  <a:srgbClr val="EBEC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平均每部设备</a:t>
            </a:r>
            <a:r>
              <a:rPr lang="zh-CN" altLang="en-US" sz="1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1800" b="1" dirty="0" smtClean="0">
                <a:solidFill>
                  <a:srgbClr val="EBEC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应用款数</a:t>
            </a:r>
            <a:endParaRPr lang="zh-CN" altLang="en-US" sz="1800" b="1" dirty="0">
              <a:solidFill>
                <a:srgbClr val="EBEC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12551" y="2182487"/>
            <a:ext cx="1980000" cy="1980000"/>
          </a:xfrm>
          <a:prstGeom prst="ellipse">
            <a:avLst/>
          </a:prstGeom>
          <a:solidFill>
            <a:srgbClr val="EBE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542552" y="1912489"/>
            <a:ext cx="2520000" cy="2520000"/>
          </a:xfrm>
          <a:prstGeom prst="ellipse">
            <a:avLst/>
          </a:prstGeom>
          <a:noFill/>
          <a:ln w="152400">
            <a:solidFill>
              <a:srgbClr val="EBE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682600" y="2212723"/>
            <a:ext cx="1980000" cy="1980000"/>
          </a:xfrm>
          <a:prstGeom prst="ellipse">
            <a:avLst/>
          </a:prstGeom>
          <a:solidFill>
            <a:srgbClr val="64C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412600" y="1942723"/>
            <a:ext cx="2520000" cy="2520000"/>
          </a:xfrm>
          <a:prstGeom prst="ellipse">
            <a:avLst/>
          </a:prstGeom>
          <a:noFill/>
          <a:ln w="152400">
            <a:solidFill>
              <a:srgbClr val="64C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16240" y="2664657"/>
            <a:ext cx="1772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3E5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endParaRPr lang="zh-CN" altLang="en-US" sz="6000" b="1" dirty="0">
              <a:solidFill>
                <a:srgbClr val="3E5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1603" y="2753556"/>
            <a:ext cx="1641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8552" y="3113823"/>
            <a:ext cx="177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3E5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endParaRPr lang="zh-CN" altLang="en-US" sz="2400" b="1" dirty="0">
              <a:solidFill>
                <a:srgbClr val="3E5C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31605" y="3202723"/>
            <a:ext cx="177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5400000">
            <a:off x="5000058" y="1493823"/>
            <a:ext cx="3240000" cy="32400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zh-CN" altLang="en-US" sz="1800" b="1" dirty="0" smtClean="0">
                <a:solidFill>
                  <a:srgbClr val="EBEC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设备平均每天</a:t>
            </a:r>
            <a:r>
              <a:rPr lang="zh-CN" altLang="en-US" sz="1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zh-CN" altLang="en-US" sz="1800" b="1" dirty="0" smtClean="0">
                <a:solidFill>
                  <a:srgbClr val="EBEC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应用款数</a:t>
            </a:r>
            <a:endParaRPr lang="zh-CN" altLang="en-US" sz="1800" b="1" dirty="0">
              <a:solidFill>
                <a:srgbClr val="EBEC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3895" y="305444"/>
            <a:ext cx="8462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全国平均每部移动设备上安装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款应用，设备平均每天打开应用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4000" y="5325749"/>
            <a:ext cx="889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TalkingData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</a:p>
        </p:txBody>
      </p:sp>
    </p:spTree>
    <p:extLst>
      <p:ext uri="{BB962C8B-B14F-4D97-AF65-F5344CB8AC3E}">
        <p14:creationId xmlns:p14="http://schemas.microsoft.com/office/powerpoint/2010/main" xmlns="" val="11003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同侧圆角矩形 16"/>
          <p:cNvSpPr/>
          <p:nvPr/>
        </p:nvSpPr>
        <p:spPr>
          <a:xfrm>
            <a:off x="7980285" y="2952972"/>
            <a:ext cx="648072" cy="2067694"/>
          </a:xfrm>
          <a:prstGeom prst="round2SameRect">
            <a:avLst/>
          </a:prstGeom>
          <a:solidFill>
            <a:srgbClr val="2169A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2" name="图片 11" descr="截屏_20141020_11272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74445" y="555526"/>
            <a:ext cx="2696815" cy="446513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3844" y="2928661"/>
            <a:ext cx="2736304" cy="1728192"/>
          </a:xfrm>
          <a:prstGeom prst="rect">
            <a:avLst/>
          </a:prstGeom>
          <a:noFill/>
          <a:ln w="63500" cap="flat" cmpd="sng" algn="ctr">
            <a:solidFill>
              <a:srgbClr val="2169A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3635896" y="3288701"/>
            <a:ext cx="1296144" cy="504056"/>
          </a:xfrm>
          <a:prstGeom prst="rightArrow">
            <a:avLst/>
          </a:prstGeom>
          <a:solidFill>
            <a:srgbClr val="2169AB"/>
          </a:solidFill>
          <a:ln w="25400" cap="flat" cmpd="sng" algn="ctr">
            <a:solidFill>
              <a:srgbClr val="2169A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TextBox 21"/>
          <p:cNvSpPr txBox="1"/>
          <p:nvPr/>
        </p:nvSpPr>
        <p:spPr>
          <a:xfrm>
            <a:off x="7804757" y="3288701"/>
            <a:ext cx="738664" cy="1995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跳转页面展示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25266" y="555526"/>
            <a:ext cx="1859309" cy="23164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216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endParaRPr lang="en-US" altLang="zh-CN" sz="1400" b="1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endParaRPr lang="en-US" altLang="zh-CN" sz="1400" b="1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216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指定精确关键词 </a:t>
            </a:r>
            <a:endParaRPr lang="en-US" altLang="zh-CN" sz="1400" b="1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216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endParaRPr lang="en-US" altLang="zh-CN" sz="1400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216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</a:t>
            </a:r>
            <a:endParaRPr lang="en-US" altLang="zh-CN" sz="1400" b="1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216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</a:t>
            </a:r>
            <a:endParaRPr lang="en-US" altLang="zh-CN" sz="1400" b="1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2169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逛街</a:t>
            </a:r>
            <a:endParaRPr lang="en-US" altLang="zh-CN" sz="1400" b="1" dirty="0" smtClean="0">
              <a:solidFill>
                <a:srgbClr val="2169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截屏_20141020_11294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5053" y="555525"/>
            <a:ext cx="2745719" cy="44651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35053" y="555524"/>
            <a:ext cx="2745719" cy="4445135"/>
          </a:xfrm>
          <a:prstGeom prst="rect">
            <a:avLst/>
          </a:prstGeom>
          <a:noFill/>
          <a:ln w="63500" cap="flat" cmpd="sng" algn="ctr">
            <a:solidFill>
              <a:srgbClr val="2169A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092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859967"/>
            <a:ext cx="9144000" cy="3191333"/>
          </a:xfrm>
          <a:prstGeom prst="rect">
            <a:avLst/>
          </a:prstGeom>
          <a:solidFill>
            <a:srgbClr val="28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55576" y="964576"/>
            <a:ext cx="2246490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强品牌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156176" y="1392514"/>
            <a:ext cx="2225330" cy="230119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55576" y="4155909"/>
            <a:ext cx="733789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阿拉丁也逐渐会过渡到富信息展现的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INAPP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形态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扩展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深化用户对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认知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提升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分发效率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5719" y="151365"/>
            <a:ext cx="53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全新面貌，定制化模板（示例）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455876" y="964576"/>
            <a:ext cx="2246490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特色功能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6176" y="964576"/>
            <a:ext cx="2246490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时效性内容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55576" y="1392514"/>
            <a:ext cx="2246490" cy="24894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62519" y="1392514"/>
            <a:ext cx="2250427" cy="22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97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882151" y="1030514"/>
            <a:ext cx="1960181" cy="347798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627625" y="1030514"/>
            <a:ext cx="1944155" cy="3477986"/>
          </a:xfrm>
          <a:prstGeom prst="rect">
            <a:avLst/>
          </a:prstGeom>
          <a:ln w="38100">
            <a:solidFill>
              <a:srgbClr val="2169AB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2012" y="1063190"/>
            <a:ext cx="2614846" cy="263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65719" y="151365"/>
            <a:ext cx="5349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品牌词阿拉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打造微型品牌中心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95300" y="1063190"/>
            <a:ext cx="2601558" cy="13625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8656" y="2470150"/>
            <a:ext cx="2601558" cy="1228410"/>
          </a:xfrm>
          <a:prstGeom prst="rect">
            <a:avLst/>
          </a:prstGeom>
          <a:noFill/>
          <a:ln w="38100">
            <a:solidFill>
              <a:srgbClr val="216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22214" y="4720151"/>
            <a:ext cx="183605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搜索入口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82151" y="4728469"/>
            <a:ext cx="215076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站的下载详情页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02998" y="4694985"/>
            <a:ext cx="2317006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跳转到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站活动介绍页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（也可进行下载）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012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297" y="854946"/>
            <a:ext cx="2638301" cy="468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7914" y="3033486"/>
            <a:ext cx="2583543" cy="10595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823" y="854946"/>
            <a:ext cx="2613166" cy="468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69360" y="1567544"/>
            <a:ext cx="2540629" cy="21916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40074" y="2887169"/>
            <a:ext cx="97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相关推荐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2526" y="2887169"/>
            <a:ext cx="979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功能词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5970" y="3409368"/>
            <a:ext cx="1582059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名词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进行推荐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34702" y="3409368"/>
            <a:ext cx="1582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根据功能性词的关键词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进行推荐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18" y="151365"/>
            <a:ext cx="722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功能词阿拉丁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准定位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使用人群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58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7" r="7205" b="57679"/>
          <a:stretch/>
        </p:blipFill>
        <p:spPr bwMode="auto">
          <a:xfrm flipV="1">
            <a:off x="1203014" y="3953603"/>
            <a:ext cx="6775252" cy="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平行四边形 22"/>
          <p:cNvSpPr/>
          <p:nvPr/>
        </p:nvSpPr>
        <p:spPr>
          <a:xfrm rot="10800000">
            <a:off x="5731123" y="771550"/>
            <a:ext cx="785093" cy="260333"/>
          </a:xfrm>
          <a:custGeom>
            <a:avLst/>
            <a:gdLst/>
            <a:ahLst/>
            <a:cxnLst/>
            <a:rect l="l" t="t" r="r" b="b"/>
            <a:pathLst>
              <a:path w="802344" h="266053">
                <a:moveTo>
                  <a:pt x="23032" y="201901"/>
                </a:moveTo>
                <a:lnTo>
                  <a:pt x="8344" y="241257"/>
                </a:lnTo>
                <a:lnTo>
                  <a:pt x="20014" y="207956"/>
                </a:lnTo>
                <a:lnTo>
                  <a:pt x="20947" y="205687"/>
                </a:lnTo>
                <a:close/>
                <a:moveTo>
                  <a:pt x="255761" y="247"/>
                </a:moveTo>
                <a:lnTo>
                  <a:pt x="244893" y="4178"/>
                </a:lnTo>
                <a:lnTo>
                  <a:pt x="250692" y="1047"/>
                </a:lnTo>
                <a:close/>
                <a:moveTo>
                  <a:pt x="356309" y="166"/>
                </a:moveTo>
                <a:cubicBezTo>
                  <a:pt x="413757" y="1936"/>
                  <a:pt x="473586" y="17943"/>
                  <a:pt x="532720" y="50619"/>
                </a:cubicBezTo>
                <a:cubicBezTo>
                  <a:pt x="605428" y="90795"/>
                  <a:pt x="698934" y="168120"/>
                  <a:pt x="802344" y="266053"/>
                </a:cubicBezTo>
                <a:lnTo>
                  <a:pt x="0" y="266053"/>
                </a:lnTo>
                <a:cubicBezTo>
                  <a:pt x="54146" y="101227"/>
                  <a:pt x="195951" y="-4773"/>
                  <a:pt x="356309" y="166"/>
                </a:cubicBezTo>
                <a:close/>
              </a:path>
            </a:pathLst>
          </a:custGeom>
          <a:solidFill>
            <a:srgbClr val="7D6964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10799999" rev="10799999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7" r="7205" b="57679"/>
          <a:stretch/>
        </p:blipFill>
        <p:spPr bwMode="auto">
          <a:xfrm rot="10800000" flipV="1">
            <a:off x="1165734" y="978538"/>
            <a:ext cx="6775252" cy="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任意多边形 4"/>
          <p:cNvSpPr/>
          <p:nvPr/>
        </p:nvSpPr>
        <p:spPr>
          <a:xfrm rot="10800000">
            <a:off x="5868144" y="2859782"/>
            <a:ext cx="2298987" cy="1220973"/>
          </a:xfrm>
          <a:custGeom>
            <a:avLst/>
            <a:gdLst>
              <a:gd name="connsiteX0" fmla="*/ 1298575 w 2089150"/>
              <a:gd name="connsiteY0" fmla="*/ 1069975 h 1254125"/>
              <a:gd name="connsiteX1" fmla="*/ 1196975 w 2089150"/>
              <a:gd name="connsiteY1" fmla="*/ 1171575 h 1254125"/>
              <a:gd name="connsiteX2" fmla="*/ 1266825 w 2089150"/>
              <a:gd name="connsiteY2" fmla="*/ 1254125 h 1254125"/>
              <a:gd name="connsiteX3" fmla="*/ 1990725 w 2089150"/>
              <a:gd name="connsiteY3" fmla="*/ 1247775 h 1254125"/>
              <a:gd name="connsiteX4" fmla="*/ 2089150 w 2089150"/>
              <a:gd name="connsiteY4" fmla="*/ 1152525 h 1254125"/>
              <a:gd name="connsiteX5" fmla="*/ 2085975 w 2089150"/>
              <a:gd name="connsiteY5" fmla="*/ 415925 h 1254125"/>
              <a:gd name="connsiteX6" fmla="*/ 2003425 w 2089150"/>
              <a:gd name="connsiteY6" fmla="*/ 371475 h 1254125"/>
              <a:gd name="connsiteX7" fmla="*/ 1898650 w 2089150"/>
              <a:gd name="connsiteY7" fmla="*/ 469900 h 1254125"/>
              <a:gd name="connsiteX8" fmla="*/ 1466850 w 2089150"/>
              <a:gd name="connsiteY8" fmla="*/ 50800 h 1254125"/>
              <a:gd name="connsiteX9" fmla="*/ 1387475 w 2089150"/>
              <a:gd name="connsiteY9" fmla="*/ 6350 h 1254125"/>
              <a:gd name="connsiteX10" fmla="*/ 222250 w 2089150"/>
              <a:gd name="connsiteY10" fmla="*/ 0 h 1254125"/>
              <a:gd name="connsiteX11" fmla="*/ 95250 w 2089150"/>
              <a:gd name="connsiteY11" fmla="*/ 22225 h 1254125"/>
              <a:gd name="connsiteX12" fmla="*/ 0 w 2089150"/>
              <a:gd name="connsiteY12" fmla="*/ 98425 h 1254125"/>
              <a:gd name="connsiteX0" fmla="*/ 1323975 w 2114550"/>
              <a:gd name="connsiteY0" fmla="*/ 1069975 h 1254125"/>
              <a:gd name="connsiteX1" fmla="*/ 1222375 w 2114550"/>
              <a:gd name="connsiteY1" fmla="*/ 1171575 h 1254125"/>
              <a:gd name="connsiteX2" fmla="*/ 1292225 w 2114550"/>
              <a:gd name="connsiteY2" fmla="*/ 1254125 h 1254125"/>
              <a:gd name="connsiteX3" fmla="*/ 2016125 w 2114550"/>
              <a:gd name="connsiteY3" fmla="*/ 1247775 h 1254125"/>
              <a:gd name="connsiteX4" fmla="*/ 2114550 w 2114550"/>
              <a:gd name="connsiteY4" fmla="*/ 1152525 h 1254125"/>
              <a:gd name="connsiteX5" fmla="*/ 2111375 w 2114550"/>
              <a:gd name="connsiteY5" fmla="*/ 415925 h 1254125"/>
              <a:gd name="connsiteX6" fmla="*/ 2028825 w 2114550"/>
              <a:gd name="connsiteY6" fmla="*/ 371475 h 1254125"/>
              <a:gd name="connsiteX7" fmla="*/ 1924050 w 2114550"/>
              <a:gd name="connsiteY7" fmla="*/ 469900 h 1254125"/>
              <a:gd name="connsiteX8" fmla="*/ 1492250 w 2114550"/>
              <a:gd name="connsiteY8" fmla="*/ 50800 h 1254125"/>
              <a:gd name="connsiteX9" fmla="*/ 1412875 w 2114550"/>
              <a:gd name="connsiteY9" fmla="*/ 6350 h 1254125"/>
              <a:gd name="connsiteX10" fmla="*/ 247650 w 2114550"/>
              <a:gd name="connsiteY10" fmla="*/ 0 h 1254125"/>
              <a:gd name="connsiteX11" fmla="*/ 120650 w 2114550"/>
              <a:gd name="connsiteY11" fmla="*/ 22225 h 1254125"/>
              <a:gd name="connsiteX12" fmla="*/ 0 w 2114550"/>
              <a:gd name="connsiteY12" fmla="*/ 117475 h 1254125"/>
              <a:gd name="connsiteX0" fmla="*/ 1333879 w 2124454"/>
              <a:gd name="connsiteY0" fmla="*/ 1069975 h 1254125"/>
              <a:gd name="connsiteX1" fmla="*/ 1232279 w 2124454"/>
              <a:gd name="connsiteY1" fmla="*/ 1171575 h 1254125"/>
              <a:gd name="connsiteX2" fmla="*/ 1302129 w 2124454"/>
              <a:gd name="connsiteY2" fmla="*/ 1254125 h 1254125"/>
              <a:gd name="connsiteX3" fmla="*/ 2026029 w 2124454"/>
              <a:gd name="connsiteY3" fmla="*/ 1247775 h 1254125"/>
              <a:gd name="connsiteX4" fmla="*/ 2124454 w 2124454"/>
              <a:gd name="connsiteY4" fmla="*/ 1152525 h 1254125"/>
              <a:gd name="connsiteX5" fmla="*/ 2121279 w 2124454"/>
              <a:gd name="connsiteY5" fmla="*/ 415925 h 1254125"/>
              <a:gd name="connsiteX6" fmla="*/ 2038729 w 2124454"/>
              <a:gd name="connsiteY6" fmla="*/ 371475 h 1254125"/>
              <a:gd name="connsiteX7" fmla="*/ 1933954 w 2124454"/>
              <a:gd name="connsiteY7" fmla="*/ 469900 h 1254125"/>
              <a:gd name="connsiteX8" fmla="*/ 1502154 w 2124454"/>
              <a:gd name="connsiteY8" fmla="*/ 50800 h 1254125"/>
              <a:gd name="connsiteX9" fmla="*/ 1422779 w 2124454"/>
              <a:gd name="connsiteY9" fmla="*/ 6350 h 1254125"/>
              <a:gd name="connsiteX10" fmla="*/ 257554 w 2124454"/>
              <a:gd name="connsiteY10" fmla="*/ 0 h 1254125"/>
              <a:gd name="connsiteX11" fmla="*/ 130554 w 2124454"/>
              <a:gd name="connsiteY11" fmla="*/ 22225 h 1254125"/>
              <a:gd name="connsiteX12" fmla="*/ 9904 w 2124454"/>
              <a:gd name="connsiteY12" fmla="*/ 117475 h 1254125"/>
              <a:gd name="connsiteX13" fmla="*/ 6729 w 2124454"/>
              <a:gd name="connsiteY13" fmla="*/ 117475 h 1254125"/>
              <a:gd name="connsiteX0" fmla="*/ 1409700 w 2200275"/>
              <a:gd name="connsiteY0" fmla="*/ 1069975 h 1254125"/>
              <a:gd name="connsiteX1" fmla="*/ 1308100 w 2200275"/>
              <a:gd name="connsiteY1" fmla="*/ 1171575 h 1254125"/>
              <a:gd name="connsiteX2" fmla="*/ 1377950 w 2200275"/>
              <a:gd name="connsiteY2" fmla="*/ 1254125 h 1254125"/>
              <a:gd name="connsiteX3" fmla="*/ 2101850 w 2200275"/>
              <a:gd name="connsiteY3" fmla="*/ 1247775 h 1254125"/>
              <a:gd name="connsiteX4" fmla="*/ 2200275 w 2200275"/>
              <a:gd name="connsiteY4" fmla="*/ 1152525 h 1254125"/>
              <a:gd name="connsiteX5" fmla="*/ 2197100 w 2200275"/>
              <a:gd name="connsiteY5" fmla="*/ 415925 h 1254125"/>
              <a:gd name="connsiteX6" fmla="*/ 2114550 w 2200275"/>
              <a:gd name="connsiteY6" fmla="*/ 371475 h 1254125"/>
              <a:gd name="connsiteX7" fmla="*/ 2009775 w 2200275"/>
              <a:gd name="connsiteY7" fmla="*/ 469900 h 1254125"/>
              <a:gd name="connsiteX8" fmla="*/ 1577975 w 2200275"/>
              <a:gd name="connsiteY8" fmla="*/ 50800 h 1254125"/>
              <a:gd name="connsiteX9" fmla="*/ 1498600 w 2200275"/>
              <a:gd name="connsiteY9" fmla="*/ 6350 h 1254125"/>
              <a:gd name="connsiteX10" fmla="*/ 333375 w 2200275"/>
              <a:gd name="connsiteY10" fmla="*/ 0 h 1254125"/>
              <a:gd name="connsiteX11" fmla="*/ 206375 w 2200275"/>
              <a:gd name="connsiteY11" fmla="*/ 22225 h 1254125"/>
              <a:gd name="connsiteX12" fmla="*/ 85725 w 2200275"/>
              <a:gd name="connsiteY12" fmla="*/ 117475 h 1254125"/>
              <a:gd name="connsiteX13" fmla="*/ 0 w 2200275"/>
              <a:gd name="connsiteY13" fmla="*/ 307975 h 1254125"/>
              <a:gd name="connsiteX0" fmla="*/ 1417041 w 2207616"/>
              <a:gd name="connsiteY0" fmla="*/ 1069975 h 1254125"/>
              <a:gd name="connsiteX1" fmla="*/ 1315441 w 2207616"/>
              <a:gd name="connsiteY1" fmla="*/ 1171575 h 1254125"/>
              <a:gd name="connsiteX2" fmla="*/ 1385291 w 2207616"/>
              <a:gd name="connsiteY2" fmla="*/ 1254125 h 1254125"/>
              <a:gd name="connsiteX3" fmla="*/ 2109191 w 2207616"/>
              <a:gd name="connsiteY3" fmla="*/ 1247775 h 1254125"/>
              <a:gd name="connsiteX4" fmla="*/ 2207616 w 2207616"/>
              <a:gd name="connsiteY4" fmla="*/ 1152525 h 1254125"/>
              <a:gd name="connsiteX5" fmla="*/ 2204441 w 2207616"/>
              <a:gd name="connsiteY5" fmla="*/ 415925 h 1254125"/>
              <a:gd name="connsiteX6" fmla="*/ 2121891 w 2207616"/>
              <a:gd name="connsiteY6" fmla="*/ 371475 h 1254125"/>
              <a:gd name="connsiteX7" fmla="*/ 2017116 w 2207616"/>
              <a:gd name="connsiteY7" fmla="*/ 469900 h 1254125"/>
              <a:gd name="connsiteX8" fmla="*/ 1585316 w 2207616"/>
              <a:gd name="connsiteY8" fmla="*/ 50800 h 1254125"/>
              <a:gd name="connsiteX9" fmla="*/ 1505941 w 2207616"/>
              <a:gd name="connsiteY9" fmla="*/ 6350 h 1254125"/>
              <a:gd name="connsiteX10" fmla="*/ 340716 w 2207616"/>
              <a:gd name="connsiteY10" fmla="*/ 0 h 1254125"/>
              <a:gd name="connsiteX11" fmla="*/ 213716 w 2207616"/>
              <a:gd name="connsiteY11" fmla="*/ 22225 h 1254125"/>
              <a:gd name="connsiteX12" fmla="*/ 93066 w 2207616"/>
              <a:gd name="connsiteY12" fmla="*/ 117475 h 1254125"/>
              <a:gd name="connsiteX13" fmla="*/ 7341 w 2207616"/>
              <a:gd name="connsiteY13" fmla="*/ 307975 h 1254125"/>
              <a:gd name="connsiteX14" fmla="*/ 4167 w 2207616"/>
              <a:gd name="connsiteY14" fmla="*/ 3048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22750 w 2203974"/>
              <a:gd name="connsiteY15" fmla="*/ 307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108475 w 2203974"/>
              <a:gd name="connsiteY16" fmla="*/ 1301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213250 w 2203974"/>
              <a:gd name="connsiteY17" fmla="*/ 444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333900 w 2203974"/>
              <a:gd name="connsiteY18" fmla="*/ 476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448200 w 2203974"/>
              <a:gd name="connsiteY19" fmla="*/ 1016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07050 w 2203974"/>
              <a:gd name="connsiteY19" fmla="*/ 1069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16575 w 2203974"/>
              <a:gd name="connsiteY19" fmla="*/ 10763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16575 w 2203974"/>
              <a:gd name="connsiteY19" fmla="*/ 1076325 h 1254125"/>
              <a:gd name="connsiteX20" fmla="*/ 1413399 w 2203974"/>
              <a:gd name="connsiteY20" fmla="*/ 1069975 h 1254125"/>
              <a:gd name="connsiteX0" fmla="*/ 1414866 w 2205441"/>
              <a:gd name="connsiteY0" fmla="*/ 1069975 h 1254125"/>
              <a:gd name="connsiteX1" fmla="*/ 1313266 w 2205441"/>
              <a:gd name="connsiteY1" fmla="*/ 1171575 h 1254125"/>
              <a:gd name="connsiteX2" fmla="*/ 1383116 w 2205441"/>
              <a:gd name="connsiteY2" fmla="*/ 1254125 h 1254125"/>
              <a:gd name="connsiteX3" fmla="*/ 2107016 w 2205441"/>
              <a:gd name="connsiteY3" fmla="*/ 1247775 h 1254125"/>
              <a:gd name="connsiteX4" fmla="*/ 2205441 w 2205441"/>
              <a:gd name="connsiteY4" fmla="*/ 1152525 h 1254125"/>
              <a:gd name="connsiteX5" fmla="*/ 2202266 w 2205441"/>
              <a:gd name="connsiteY5" fmla="*/ 415925 h 1254125"/>
              <a:gd name="connsiteX6" fmla="*/ 2119716 w 2205441"/>
              <a:gd name="connsiteY6" fmla="*/ 371475 h 1254125"/>
              <a:gd name="connsiteX7" fmla="*/ 2014941 w 2205441"/>
              <a:gd name="connsiteY7" fmla="*/ 469900 h 1254125"/>
              <a:gd name="connsiteX8" fmla="*/ 1583141 w 2205441"/>
              <a:gd name="connsiteY8" fmla="*/ 50800 h 1254125"/>
              <a:gd name="connsiteX9" fmla="*/ 1503766 w 2205441"/>
              <a:gd name="connsiteY9" fmla="*/ 6350 h 1254125"/>
              <a:gd name="connsiteX10" fmla="*/ 338541 w 2205441"/>
              <a:gd name="connsiteY10" fmla="*/ 0 h 1254125"/>
              <a:gd name="connsiteX11" fmla="*/ 211541 w 2205441"/>
              <a:gd name="connsiteY11" fmla="*/ 22225 h 1254125"/>
              <a:gd name="connsiteX12" fmla="*/ 90891 w 2205441"/>
              <a:gd name="connsiteY12" fmla="*/ 117475 h 1254125"/>
              <a:gd name="connsiteX13" fmla="*/ 5166 w 2205441"/>
              <a:gd name="connsiteY13" fmla="*/ 307975 h 1254125"/>
              <a:gd name="connsiteX14" fmla="*/ 11517 w 2205441"/>
              <a:gd name="connsiteY14" fmla="*/ 314325 h 1254125"/>
              <a:gd name="connsiteX15" fmla="*/ 106767 w 2205441"/>
              <a:gd name="connsiteY15" fmla="*/ 133350 h 1254125"/>
              <a:gd name="connsiteX16" fmla="*/ 217892 w 2205441"/>
              <a:gd name="connsiteY16" fmla="*/ 47625 h 1254125"/>
              <a:gd name="connsiteX17" fmla="*/ 335367 w 2205441"/>
              <a:gd name="connsiteY17" fmla="*/ 53975 h 1254125"/>
              <a:gd name="connsiteX18" fmla="*/ 449667 w 2205441"/>
              <a:gd name="connsiteY18" fmla="*/ 101600 h 1254125"/>
              <a:gd name="connsiteX19" fmla="*/ 1418042 w 2205441"/>
              <a:gd name="connsiteY19" fmla="*/ 1076325 h 1254125"/>
              <a:gd name="connsiteX20" fmla="*/ 1414866 w 2205441"/>
              <a:gd name="connsiteY20" fmla="*/ 1069975 h 1254125"/>
              <a:gd name="connsiteX0" fmla="*/ 1414866 w 2205441"/>
              <a:gd name="connsiteY0" fmla="*/ 1069975 h 1254125"/>
              <a:gd name="connsiteX1" fmla="*/ 1313266 w 2205441"/>
              <a:gd name="connsiteY1" fmla="*/ 1171575 h 1254125"/>
              <a:gd name="connsiteX2" fmla="*/ 1383116 w 2205441"/>
              <a:gd name="connsiteY2" fmla="*/ 1254125 h 1254125"/>
              <a:gd name="connsiteX3" fmla="*/ 2107016 w 2205441"/>
              <a:gd name="connsiteY3" fmla="*/ 1247775 h 1254125"/>
              <a:gd name="connsiteX4" fmla="*/ 2205441 w 2205441"/>
              <a:gd name="connsiteY4" fmla="*/ 1152525 h 1254125"/>
              <a:gd name="connsiteX5" fmla="*/ 2202266 w 2205441"/>
              <a:gd name="connsiteY5" fmla="*/ 415925 h 1254125"/>
              <a:gd name="connsiteX6" fmla="*/ 2119716 w 2205441"/>
              <a:gd name="connsiteY6" fmla="*/ 371475 h 1254125"/>
              <a:gd name="connsiteX7" fmla="*/ 2014941 w 2205441"/>
              <a:gd name="connsiteY7" fmla="*/ 469900 h 1254125"/>
              <a:gd name="connsiteX8" fmla="*/ 1583141 w 2205441"/>
              <a:gd name="connsiteY8" fmla="*/ 50800 h 1254125"/>
              <a:gd name="connsiteX9" fmla="*/ 1503766 w 2205441"/>
              <a:gd name="connsiteY9" fmla="*/ 6350 h 1254125"/>
              <a:gd name="connsiteX10" fmla="*/ 338541 w 2205441"/>
              <a:gd name="connsiteY10" fmla="*/ 0 h 1254125"/>
              <a:gd name="connsiteX11" fmla="*/ 211541 w 2205441"/>
              <a:gd name="connsiteY11" fmla="*/ 22225 h 1254125"/>
              <a:gd name="connsiteX12" fmla="*/ 90891 w 2205441"/>
              <a:gd name="connsiteY12" fmla="*/ 117475 h 1254125"/>
              <a:gd name="connsiteX13" fmla="*/ 5166 w 2205441"/>
              <a:gd name="connsiteY13" fmla="*/ 307975 h 1254125"/>
              <a:gd name="connsiteX14" fmla="*/ 11517 w 2205441"/>
              <a:gd name="connsiteY14" fmla="*/ 314325 h 1254125"/>
              <a:gd name="connsiteX15" fmla="*/ 90892 w 2205441"/>
              <a:gd name="connsiteY15" fmla="*/ 152400 h 1254125"/>
              <a:gd name="connsiteX16" fmla="*/ 217892 w 2205441"/>
              <a:gd name="connsiteY16" fmla="*/ 47625 h 1254125"/>
              <a:gd name="connsiteX17" fmla="*/ 335367 w 2205441"/>
              <a:gd name="connsiteY17" fmla="*/ 53975 h 1254125"/>
              <a:gd name="connsiteX18" fmla="*/ 449667 w 2205441"/>
              <a:gd name="connsiteY18" fmla="*/ 101600 h 1254125"/>
              <a:gd name="connsiteX19" fmla="*/ 1418042 w 2205441"/>
              <a:gd name="connsiteY19" fmla="*/ 1076325 h 1254125"/>
              <a:gd name="connsiteX20" fmla="*/ 1414866 w 2205441"/>
              <a:gd name="connsiteY20" fmla="*/ 1069975 h 1254125"/>
              <a:gd name="connsiteX0" fmla="*/ 1414866 w 2205441"/>
              <a:gd name="connsiteY0" fmla="*/ 1126251 h 1310401"/>
              <a:gd name="connsiteX1" fmla="*/ 1313266 w 2205441"/>
              <a:gd name="connsiteY1" fmla="*/ 1227851 h 1310401"/>
              <a:gd name="connsiteX2" fmla="*/ 1383116 w 2205441"/>
              <a:gd name="connsiteY2" fmla="*/ 1310401 h 1310401"/>
              <a:gd name="connsiteX3" fmla="*/ 2107016 w 2205441"/>
              <a:gd name="connsiteY3" fmla="*/ 1304051 h 1310401"/>
              <a:gd name="connsiteX4" fmla="*/ 2205441 w 2205441"/>
              <a:gd name="connsiteY4" fmla="*/ 1208801 h 1310401"/>
              <a:gd name="connsiteX5" fmla="*/ 2202266 w 2205441"/>
              <a:gd name="connsiteY5" fmla="*/ 472201 h 1310401"/>
              <a:gd name="connsiteX6" fmla="*/ 2119716 w 2205441"/>
              <a:gd name="connsiteY6" fmla="*/ 427751 h 1310401"/>
              <a:gd name="connsiteX7" fmla="*/ 2014941 w 2205441"/>
              <a:gd name="connsiteY7" fmla="*/ 526176 h 1310401"/>
              <a:gd name="connsiteX8" fmla="*/ 1583141 w 2205441"/>
              <a:gd name="connsiteY8" fmla="*/ 107076 h 1310401"/>
              <a:gd name="connsiteX9" fmla="*/ 1503766 w 2205441"/>
              <a:gd name="connsiteY9" fmla="*/ 62626 h 1310401"/>
              <a:gd name="connsiteX10" fmla="*/ 338541 w 2205441"/>
              <a:gd name="connsiteY10" fmla="*/ 56276 h 1310401"/>
              <a:gd name="connsiteX11" fmla="*/ 211541 w 2205441"/>
              <a:gd name="connsiteY11" fmla="*/ 78501 h 1310401"/>
              <a:gd name="connsiteX12" fmla="*/ 90891 w 2205441"/>
              <a:gd name="connsiteY12" fmla="*/ 173751 h 1310401"/>
              <a:gd name="connsiteX13" fmla="*/ 5166 w 2205441"/>
              <a:gd name="connsiteY13" fmla="*/ 364251 h 1310401"/>
              <a:gd name="connsiteX14" fmla="*/ 11517 w 2205441"/>
              <a:gd name="connsiteY14" fmla="*/ 370601 h 1310401"/>
              <a:gd name="connsiteX15" fmla="*/ 90892 w 2205441"/>
              <a:gd name="connsiteY15" fmla="*/ 208676 h 1310401"/>
              <a:gd name="connsiteX16" fmla="*/ 217892 w 2205441"/>
              <a:gd name="connsiteY16" fmla="*/ 103901 h 1310401"/>
              <a:gd name="connsiteX17" fmla="*/ 335367 w 2205441"/>
              <a:gd name="connsiteY17" fmla="*/ 110251 h 1310401"/>
              <a:gd name="connsiteX18" fmla="*/ 449667 w 2205441"/>
              <a:gd name="connsiteY18" fmla="*/ 157876 h 1310401"/>
              <a:gd name="connsiteX19" fmla="*/ 1418042 w 2205441"/>
              <a:gd name="connsiteY19" fmla="*/ 1132601 h 1310401"/>
              <a:gd name="connsiteX20" fmla="*/ 1414866 w 2205441"/>
              <a:gd name="connsiteY20" fmla="*/ 1126251 h 1310401"/>
              <a:gd name="connsiteX0" fmla="*/ 1414866 w 2205441"/>
              <a:gd name="connsiteY0" fmla="*/ 1126251 h 1310401"/>
              <a:gd name="connsiteX1" fmla="*/ 1313266 w 2205441"/>
              <a:gd name="connsiteY1" fmla="*/ 1227851 h 1310401"/>
              <a:gd name="connsiteX2" fmla="*/ 1383116 w 2205441"/>
              <a:gd name="connsiteY2" fmla="*/ 1310401 h 1310401"/>
              <a:gd name="connsiteX3" fmla="*/ 2107016 w 2205441"/>
              <a:gd name="connsiteY3" fmla="*/ 1304051 h 1310401"/>
              <a:gd name="connsiteX4" fmla="*/ 2205441 w 2205441"/>
              <a:gd name="connsiteY4" fmla="*/ 1208801 h 1310401"/>
              <a:gd name="connsiteX5" fmla="*/ 2202266 w 2205441"/>
              <a:gd name="connsiteY5" fmla="*/ 472201 h 1310401"/>
              <a:gd name="connsiteX6" fmla="*/ 2119716 w 2205441"/>
              <a:gd name="connsiteY6" fmla="*/ 427751 h 1310401"/>
              <a:gd name="connsiteX7" fmla="*/ 2014941 w 2205441"/>
              <a:gd name="connsiteY7" fmla="*/ 526176 h 1310401"/>
              <a:gd name="connsiteX8" fmla="*/ 1583141 w 2205441"/>
              <a:gd name="connsiteY8" fmla="*/ 107076 h 1310401"/>
              <a:gd name="connsiteX9" fmla="*/ 1503766 w 2205441"/>
              <a:gd name="connsiteY9" fmla="*/ 62626 h 1310401"/>
              <a:gd name="connsiteX10" fmla="*/ 211541 w 2205441"/>
              <a:gd name="connsiteY10" fmla="*/ 78501 h 1310401"/>
              <a:gd name="connsiteX11" fmla="*/ 90891 w 2205441"/>
              <a:gd name="connsiteY11" fmla="*/ 173751 h 1310401"/>
              <a:gd name="connsiteX12" fmla="*/ 5166 w 2205441"/>
              <a:gd name="connsiteY12" fmla="*/ 364251 h 1310401"/>
              <a:gd name="connsiteX13" fmla="*/ 11517 w 2205441"/>
              <a:gd name="connsiteY13" fmla="*/ 370601 h 1310401"/>
              <a:gd name="connsiteX14" fmla="*/ 90892 w 2205441"/>
              <a:gd name="connsiteY14" fmla="*/ 208676 h 1310401"/>
              <a:gd name="connsiteX15" fmla="*/ 217892 w 2205441"/>
              <a:gd name="connsiteY15" fmla="*/ 103901 h 1310401"/>
              <a:gd name="connsiteX16" fmla="*/ 335367 w 2205441"/>
              <a:gd name="connsiteY16" fmla="*/ 110251 h 1310401"/>
              <a:gd name="connsiteX17" fmla="*/ 449667 w 2205441"/>
              <a:gd name="connsiteY17" fmla="*/ 157876 h 1310401"/>
              <a:gd name="connsiteX18" fmla="*/ 1418042 w 2205441"/>
              <a:gd name="connsiteY18" fmla="*/ 1132601 h 1310401"/>
              <a:gd name="connsiteX19" fmla="*/ 1414866 w 2205441"/>
              <a:gd name="connsiteY19" fmla="*/ 1126251 h 1310401"/>
              <a:gd name="connsiteX0" fmla="*/ 1414866 w 2205441"/>
              <a:gd name="connsiteY0" fmla="*/ 1064271 h 1248421"/>
              <a:gd name="connsiteX1" fmla="*/ 1313266 w 2205441"/>
              <a:gd name="connsiteY1" fmla="*/ 1165871 h 1248421"/>
              <a:gd name="connsiteX2" fmla="*/ 1383116 w 2205441"/>
              <a:gd name="connsiteY2" fmla="*/ 1248421 h 1248421"/>
              <a:gd name="connsiteX3" fmla="*/ 2107016 w 2205441"/>
              <a:gd name="connsiteY3" fmla="*/ 1242071 h 1248421"/>
              <a:gd name="connsiteX4" fmla="*/ 2205441 w 2205441"/>
              <a:gd name="connsiteY4" fmla="*/ 1146821 h 1248421"/>
              <a:gd name="connsiteX5" fmla="*/ 2202266 w 2205441"/>
              <a:gd name="connsiteY5" fmla="*/ 410221 h 1248421"/>
              <a:gd name="connsiteX6" fmla="*/ 2119716 w 2205441"/>
              <a:gd name="connsiteY6" fmla="*/ 365771 h 1248421"/>
              <a:gd name="connsiteX7" fmla="*/ 2014941 w 2205441"/>
              <a:gd name="connsiteY7" fmla="*/ 464196 h 1248421"/>
              <a:gd name="connsiteX8" fmla="*/ 1583141 w 2205441"/>
              <a:gd name="connsiteY8" fmla="*/ 45096 h 1248421"/>
              <a:gd name="connsiteX9" fmla="*/ 1503766 w 2205441"/>
              <a:gd name="connsiteY9" fmla="*/ 646 h 1248421"/>
              <a:gd name="connsiteX10" fmla="*/ 211541 w 2205441"/>
              <a:gd name="connsiteY10" fmla="*/ 16521 h 1248421"/>
              <a:gd name="connsiteX11" fmla="*/ 90891 w 2205441"/>
              <a:gd name="connsiteY11" fmla="*/ 111771 h 1248421"/>
              <a:gd name="connsiteX12" fmla="*/ 5166 w 2205441"/>
              <a:gd name="connsiteY12" fmla="*/ 302271 h 1248421"/>
              <a:gd name="connsiteX13" fmla="*/ 11517 w 2205441"/>
              <a:gd name="connsiteY13" fmla="*/ 308621 h 1248421"/>
              <a:gd name="connsiteX14" fmla="*/ 90892 w 2205441"/>
              <a:gd name="connsiteY14" fmla="*/ 146696 h 1248421"/>
              <a:gd name="connsiteX15" fmla="*/ 217892 w 2205441"/>
              <a:gd name="connsiteY15" fmla="*/ 41921 h 1248421"/>
              <a:gd name="connsiteX16" fmla="*/ 449667 w 2205441"/>
              <a:gd name="connsiteY16" fmla="*/ 95896 h 1248421"/>
              <a:gd name="connsiteX17" fmla="*/ 1418042 w 2205441"/>
              <a:gd name="connsiteY17" fmla="*/ 1070621 h 1248421"/>
              <a:gd name="connsiteX18" fmla="*/ 1414866 w 2205441"/>
              <a:gd name="connsiteY18" fmla="*/ 1064271 h 1248421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217892 w 2205441"/>
              <a:gd name="connsiteY15" fmla="*/ 41275 h 1247775"/>
              <a:gd name="connsiteX16" fmla="*/ 449667 w 2205441"/>
              <a:gd name="connsiteY16" fmla="*/ 95250 h 1247775"/>
              <a:gd name="connsiteX17" fmla="*/ 1418042 w 2205441"/>
              <a:gd name="connsiteY17" fmla="*/ 1069975 h 1247775"/>
              <a:gd name="connsiteX18" fmla="*/ 1414866 w 2205441"/>
              <a:gd name="connsiteY18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189317 w 2205441"/>
              <a:gd name="connsiteY15" fmla="*/ 63500 h 1247775"/>
              <a:gd name="connsiteX16" fmla="*/ 449667 w 2205441"/>
              <a:gd name="connsiteY16" fmla="*/ 95250 h 1247775"/>
              <a:gd name="connsiteX17" fmla="*/ 1418042 w 2205441"/>
              <a:gd name="connsiteY17" fmla="*/ 1069975 h 1247775"/>
              <a:gd name="connsiteX18" fmla="*/ 1414866 w 2205441"/>
              <a:gd name="connsiteY18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449667 w 2205441"/>
              <a:gd name="connsiteY15" fmla="*/ 95250 h 1247775"/>
              <a:gd name="connsiteX16" fmla="*/ 1418042 w 2205441"/>
              <a:gd name="connsiteY16" fmla="*/ 1069975 h 1247775"/>
              <a:gd name="connsiteX17" fmla="*/ 1414866 w 2205441"/>
              <a:gd name="connsiteY17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449667 w 2205441"/>
              <a:gd name="connsiteY15" fmla="*/ 95250 h 1247775"/>
              <a:gd name="connsiteX16" fmla="*/ 1418042 w 2205441"/>
              <a:gd name="connsiteY16" fmla="*/ 1069975 h 1247775"/>
              <a:gd name="connsiteX17" fmla="*/ 1414866 w 2205441"/>
              <a:gd name="connsiteY17" fmla="*/ 1063625 h 1247775"/>
              <a:gd name="connsiteX0" fmla="*/ 1413153 w 2203728"/>
              <a:gd name="connsiteY0" fmla="*/ 1063625 h 1247775"/>
              <a:gd name="connsiteX1" fmla="*/ 1311553 w 2203728"/>
              <a:gd name="connsiteY1" fmla="*/ 1165225 h 1247775"/>
              <a:gd name="connsiteX2" fmla="*/ 1381403 w 2203728"/>
              <a:gd name="connsiteY2" fmla="*/ 1247775 h 1247775"/>
              <a:gd name="connsiteX3" fmla="*/ 2105303 w 2203728"/>
              <a:gd name="connsiteY3" fmla="*/ 1241425 h 1247775"/>
              <a:gd name="connsiteX4" fmla="*/ 2203728 w 2203728"/>
              <a:gd name="connsiteY4" fmla="*/ 1146175 h 1247775"/>
              <a:gd name="connsiteX5" fmla="*/ 2200553 w 2203728"/>
              <a:gd name="connsiteY5" fmla="*/ 409575 h 1247775"/>
              <a:gd name="connsiteX6" fmla="*/ 2118003 w 2203728"/>
              <a:gd name="connsiteY6" fmla="*/ 365125 h 1247775"/>
              <a:gd name="connsiteX7" fmla="*/ 2013228 w 2203728"/>
              <a:gd name="connsiteY7" fmla="*/ 463550 h 1247775"/>
              <a:gd name="connsiteX8" fmla="*/ 1581428 w 2203728"/>
              <a:gd name="connsiteY8" fmla="*/ 44450 h 1247775"/>
              <a:gd name="connsiteX9" fmla="*/ 1502053 w 2203728"/>
              <a:gd name="connsiteY9" fmla="*/ 0 h 1247775"/>
              <a:gd name="connsiteX10" fmla="*/ 209828 w 2203728"/>
              <a:gd name="connsiteY10" fmla="*/ 15875 h 1247775"/>
              <a:gd name="connsiteX11" fmla="*/ 89178 w 2203728"/>
              <a:gd name="connsiteY11" fmla="*/ 111125 h 1247775"/>
              <a:gd name="connsiteX12" fmla="*/ 3453 w 2203728"/>
              <a:gd name="connsiteY12" fmla="*/ 301625 h 1247775"/>
              <a:gd name="connsiteX13" fmla="*/ 25679 w 2203728"/>
              <a:gd name="connsiteY13" fmla="*/ 320675 h 1247775"/>
              <a:gd name="connsiteX14" fmla="*/ 89179 w 2203728"/>
              <a:gd name="connsiteY14" fmla="*/ 146050 h 1247775"/>
              <a:gd name="connsiteX15" fmla="*/ 447954 w 2203728"/>
              <a:gd name="connsiteY15" fmla="*/ 95250 h 1247775"/>
              <a:gd name="connsiteX16" fmla="*/ 1416329 w 2203728"/>
              <a:gd name="connsiteY16" fmla="*/ 1069975 h 1247775"/>
              <a:gd name="connsiteX17" fmla="*/ 1413153 w 2203728"/>
              <a:gd name="connsiteY17" fmla="*/ 1063625 h 1247775"/>
              <a:gd name="connsiteX0" fmla="*/ 1440435 w 2231010"/>
              <a:gd name="connsiteY0" fmla="*/ 1063625 h 1247775"/>
              <a:gd name="connsiteX1" fmla="*/ 1338835 w 2231010"/>
              <a:gd name="connsiteY1" fmla="*/ 1165225 h 1247775"/>
              <a:gd name="connsiteX2" fmla="*/ 1408685 w 2231010"/>
              <a:gd name="connsiteY2" fmla="*/ 1247775 h 1247775"/>
              <a:gd name="connsiteX3" fmla="*/ 2132585 w 2231010"/>
              <a:gd name="connsiteY3" fmla="*/ 1241425 h 1247775"/>
              <a:gd name="connsiteX4" fmla="*/ 2231010 w 2231010"/>
              <a:gd name="connsiteY4" fmla="*/ 1146175 h 1247775"/>
              <a:gd name="connsiteX5" fmla="*/ 2227835 w 2231010"/>
              <a:gd name="connsiteY5" fmla="*/ 409575 h 1247775"/>
              <a:gd name="connsiteX6" fmla="*/ 2145285 w 2231010"/>
              <a:gd name="connsiteY6" fmla="*/ 365125 h 1247775"/>
              <a:gd name="connsiteX7" fmla="*/ 2040510 w 2231010"/>
              <a:gd name="connsiteY7" fmla="*/ 463550 h 1247775"/>
              <a:gd name="connsiteX8" fmla="*/ 1608710 w 2231010"/>
              <a:gd name="connsiteY8" fmla="*/ 44450 h 1247775"/>
              <a:gd name="connsiteX9" fmla="*/ 1529335 w 2231010"/>
              <a:gd name="connsiteY9" fmla="*/ 0 h 1247775"/>
              <a:gd name="connsiteX10" fmla="*/ 237110 w 2231010"/>
              <a:gd name="connsiteY10" fmla="*/ 15875 h 1247775"/>
              <a:gd name="connsiteX11" fmla="*/ 116460 w 2231010"/>
              <a:gd name="connsiteY11" fmla="*/ 111125 h 1247775"/>
              <a:gd name="connsiteX12" fmla="*/ 2160 w 2231010"/>
              <a:gd name="connsiteY12" fmla="*/ 292100 h 1247775"/>
              <a:gd name="connsiteX13" fmla="*/ 52961 w 2231010"/>
              <a:gd name="connsiteY13" fmla="*/ 320675 h 1247775"/>
              <a:gd name="connsiteX14" fmla="*/ 116461 w 2231010"/>
              <a:gd name="connsiteY14" fmla="*/ 146050 h 1247775"/>
              <a:gd name="connsiteX15" fmla="*/ 475236 w 2231010"/>
              <a:gd name="connsiteY15" fmla="*/ 95250 h 1247775"/>
              <a:gd name="connsiteX16" fmla="*/ 1443611 w 2231010"/>
              <a:gd name="connsiteY16" fmla="*/ 1069975 h 1247775"/>
              <a:gd name="connsiteX17" fmla="*/ 1440435 w 2231010"/>
              <a:gd name="connsiteY17" fmla="*/ 1063625 h 1247775"/>
              <a:gd name="connsiteX0" fmla="*/ 1438275 w 2228850"/>
              <a:gd name="connsiteY0" fmla="*/ 1063625 h 1247775"/>
              <a:gd name="connsiteX1" fmla="*/ 1336675 w 2228850"/>
              <a:gd name="connsiteY1" fmla="*/ 1165225 h 1247775"/>
              <a:gd name="connsiteX2" fmla="*/ 1406525 w 2228850"/>
              <a:gd name="connsiteY2" fmla="*/ 1247775 h 1247775"/>
              <a:gd name="connsiteX3" fmla="*/ 2130425 w 2228850"/>
              <a:gd name="connsiteY3" fmla="*/ 1241425 h 1247775"/>
              <a:gd name="connsiteX4" fmla="*/ 2228850 w 2228850"/>
              <a:gd name="connsiteY4" fmla="*/ 1146175 h 1247775"/>
              <a:gd name="connsiteX5" fmla="*/ 2225675 w 2228850"/>
              <a:gd name="connsiteY5" fmla="*/ 409575 h 1247775"/>
              <a:gd name="connsiteX6" fmla="*/ 2143125 w 2228850"/>
              <a:gd name="connsiteY6" fmla="*/ 365125 h 1247775"/>
              <a:gd name="connsiteX7" fmla="*/ 2038350 w 2228850"/>
              <a:gd name="connsiteY7" fmla="*/ 463550 h 1247775"/>
              <a:gd name="connsiteX8" fmla="*/ 1606550 w 2228850"/>
              <a:gd name="connsiteY8" fmla="*/ 44450 h 1247775"/>
              <a:gd name="connsiteX9" fmla="*/ 1527175 w 2228850"/>
              <a:gd name="connsiteY9" fmla="*/ 0 h 1247775"/>
              <a:gd name="connsiteX10" fmla="*/ 234950 w 2228850"/>
              <a:gd name="connsiteY10" fmla="*/ 15875 h 1247775"/>
              <a:gd name="connsiteX11" fmla="*/ 114300 w 2228850"/>
              <a:gd name="connsiteY11" fmla="*/ 111125 h 1247775"/>
              <a:gd name="connsiteX12" fmla="*/ 0 w 2228850"/>
              <a:gd name="connsiteY12" fmla="*/ 292100 h 1247775"/>
              <a:gd name="connsiteX13" fmla="*/ 114301 w 2228850"/>
              <a:gd name="connsiteY13" fmla="*/ 146050 h 1247775"/>
              <a:gd name="connsiteX14" fmla="*/ 473076 w 2228850"/>
              <a:gd name="connsiteY14" fmla="*/ 95250 h 1247775"/>
              <a:gd name="connsiteX15" fmla="*/ 1441451 w 2228850"/>
              <a:gd name="connsiteY15" fmla="*/ 1069975 h 1247775"/>
              <a:gd name="connsiteX16" fmla="*/ 1438275 w 2228850"/>
              <a:gd name="connsiteY16" fmla="*/ 1063625 h 1247775"/>
              <a:gd name="connsiteX0" fmla="*/ 1438275 w 2228850"/>
              <a:gd name="connsiteY0" fmla="*/ 1063625 h 1247775"/>
              <a:gd name="connsiteX1" fmla="*/ 1336675 w 2228850"/>
              <a:gd name="connsiteY1" fmla="*/ 1165225 h 1247775"/>
              <a:gd name="connsiteX2" fmla="*/ 1406525 w 2228850"/>
              <a:gd name="connsiteY2" fmla="*/ 1247775 h 1247775"/>
              <a:gd name="connsiteX3" fmla="*/ 2130425 w 2228850"/>
              <a:gd name="connsiteY3" fmla="*/ 1241425 h 1247775"/>
              <a:gd name="connsiteX4" fmla="*/ 2228850 w 2228850"/>
              <a:gd name="connsiteY4" fmla="*/ 1146175 h 1247775"/>
              <a:gd name="connsiteX5" fmla="*/ 2225675 w 2228850"/>
              <a:gd name="connsiteY5" fmla="*/ 409575 h 1247775"/>
              <a:gd name="connsiteX6" fmla="*/ 2143125 w 2228850"/>
              <a:gd name="connsiteY6" fmla="*/ 365125 h 1247775"/>
              <a:gd name="connsiteX7" fmla="*/ 2038350 w 2228850"/>
              <a:gd name="connsiteY7" fmla="*/ 463550 h 1247775"/>
              <a:gd name="connsiteX8" fmla="*/ 1606550 w 2228850"/>
              <a:gd name="connsiteY8" fmla="*/ 44450 h 1247775"/>
              <a:gd name="connsiteX9" fmla="*/ 1527175 w 2228850"/>
              <a:gd name="connsiteY9" fmla="*/ 0 h 1247775"/>
              <a:gd name="connsiteX10" fmla="*/ 234950 w 2228850"/>
              <a:gd name="connsiteY10" fmla="*/ 15875 h 1247775"/>
              <a:gd name="connsiteX11" fmla="*/ 114300 w 2228850"/>
              <a:gd name="connsiteY11" fmla="*/ 111125 h 1247775"/>
              <a:gd name="connsiteX12" fmla="*/ 0 w 2228850"/>
              <a:gd name="connsiteY12" fmla="*/ 292100 h 1247775"/>
              <a:gd name="connsiteX13" fmla="*/ 114301 w 2228850"/>
              <a:gd name="connsiteY13" fmla="*/ 146050 h 1247775"/>
              <a:gd name="connsiteX14" fmla="*/ 473076 w 2228850"/>
              <a:gd name="connsiteY14" fmla="*/ 95250 h 1247775"/>
              <a:gd name="connsiteX15" fmla="*/ 1441451 w 2228850"/>
              <a:gd name="connsiteY15" fmla="*/ 1069975 h 1247775"/>
              <a:gd name="connsiteX16" fmla="*/ 1438275 w 2228850"/>
              <a:gd name="connsiteY16" fmla="*/ 1063625 h 1247775"/>
              <a:gd name="connsiteX0" fmla="*/ 1393828 w 2184403"/>
              <a:gd name="connsiteY0" fmla="*/ 1063625 h 1247775"/>
              <a:gd name="connsiteX1" fmla="*/ 1292228 w 2184403"/>
              <a:gd name="connsiteY1" fmla="*/ 1165225 h 1247775"/>
              <a:gd name="connsiteX2" fmla="*/ 1362078 w 2184403"/>
              <a:gd name="connsiteY2" fmla="*/ 1247775 h 1247775"/>
              <a:gd name="connsiteX3" fmla="*/ 2085978 w 2184403"/>
              <a:gd name="connsiteY3" fmla="*/ 1241425 h 1247775"/>
              <a:gd name="connsiteX4" fmla="*/ 2184403 w 2184403"/>
              <a:gd name="connsiteY4" fmla="*/ 1146175 h 1247775"/>
              <a:gd name="connsiteX5" fmla="*/ 2181228 w 2184403"/>
              <a:gd name="connsiteY5" fmla="*/ 409575 h 1247775"/>
              <a:gd name="connsiteX6" fmla="*/ 2098678 w 2184403"/>
              <a:gd name="connsiteY6" fmla="*/ 365125 h 1247775"/>
              <a:gd name="connsiteX7" fmla="*/ 1993903 w 2184403"/>
              <a:gd name="connsiteY7" fmla="*/ 463550 h 1247775"/>
              <a:gd name="connsiteX8" fmla="*/ 1562103 w 2184403"/>
              <a:gd name="connsiteY8" fmla="*/ 44450 h 1247775"/>
              <a:gd name="connsiteX9" fmla="*/ 1482728 w 2184403"/>
              <a:gd name="connsiteY9" fmla="*/ 0 h 1247775"/>
              <a:gd name="connsiteX10" fmla="*/ 190503 w 2184403"/>
              <a:gd name="connsiteY10" fmla="*/ 15875 h 1247775"/>
              <a:gd name="connsiteX11" fmla="*/ 69853 w 2184403"/>
              <a:gd name="connsiteY11" fmla="*/ 111125 h 1247775"/>
              <a:gd name="connsiteX12" fmla="*/ 3 w 2184403"/>
              <a:gd name="connsiteY12" fmla="*/ 330200 h 1247775"/>
              <a:gd name="connsiteX13" fmla="*/ 69854 w 2184403"/>
              <a:gd name="connsiteY13" fmla="*/ 146050 h 1247775"/>
              <a:gd name="connsiteX14" fmla="*/ 428629 w 2184403"/>
              <a:gd name="connsiteY14" fmla="*/ 95250 h 1247775"/>
              <a:gd name="connsiteX15" fmla="*/ 1397004 w 2184403"/>
              <a:gd name="connsiteY15" fmla="*/ 1069975 h 1247775"/>
              <a:gd name="connsiteX16" fmla="*/ 1393828 w 2184403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54613 w 2245188"/>
              <a:gd name="connsiteY0" fmla="*/ 1063625 h 1247775"/>
              <a:gd name="connsiteX1" fmla="*/ 1353013 w 2245188"/>
              <a:gd name="connsiteY1" fmla="*/ 1165225 h 1247775"/>
              <a:gd name="connsiteX2" fmla="*/ 1422863 w 2245188"/>
              <a:gd name="connsiteY2" fmla="*/ 1247775 h 1247775"/>
              <a:gd name="connsiteX3" fmla="*/ 2146763 w 2245188"/>
              <a:gd name="connsiteY3" fmla="*/ 1241425 h 1247775"/>
              <a:gd name="connsiteX4" fmla="*/ 2245188 w 2245188"/>
              <a:gd name="connsiteY4" fmla="*/ 1146175 h 1247775"/>
              <a:gd name="connsiteX5" fmla="*/ 2242013 w 2245188"/>
              <a:gd name="connsiteY5" fmla="*/ 409575 h 1247775"/>
              <a:gd name="connsiteX6" fmla="*/ 2159463 w 2245188"/>
              <a:gd name="connsiteY6" fmla="*/ 365125 h 1247775"/>
              <a:gd name="connsiteX7" fmla="*/ 2054688 w 2245188"/>
              <a:gd name="connsiteY7" fmla="*/ 463550 h 1247775"/>
              <a:gd name="connsiteX8" fmla="*/ 1622888 w 2245188"/>
              <a:gd name="connsiteY8" fmla="*/ 44450 h 1247775"/>
              <a:gd name="connsiteX9" fmla="*/ 1543513 w 2245188"/>
              <a:gd name="connsiteY9" fmla="*/ 0 h 1247775"/>
              <a:gd name="connsiteX10" fmla="*/ 251288 w 2245188"/>
              <a:gd name="connsiteY10" fmla="*/ 15875 h 1247775"/>
              <a:gd name="connsiteX11" fmla="*/ 3638 w 2245188"/>
              <a:gd name="connsiteY11" fmla="*/ 352425 h 1247775"/>
              <a:gd name="connsiteX12" fmla="*/ 130639 w 2245188"/>
              <a:gd name="connsiteY12" fmla="*/ 146050 h 1247775"/>
              <a:gd name="connsiteX13" fmla="*/ 489414 w 2245188"/>
              <a:gd name="connsiteY13" fmla="*/ 95250 h 1247775"/>
              <a:gd name="connsiteX14" fmla="*/ 1457789 w 2245188"/>
              <a:gd name="connsiteY14" fmla="*/ 1069975 h 1247775"/>
              <a:gd name="connsiteX15" fmla="*/ 1454613 w 2245188"/>
              <a:gd name="connsiteY15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44625 w 2235200"/>
              <a:gd name="connsiteY0" fmla="*/ 1063625 h 1247775"/>
              <a:gd name="connsiteX1" fmla="*/ 1343025 w 2235200"/>
              <a:gd name="connsiteY1" fmla="*/ 1165225 h 1247775"/>
              <a:gd name="connsiteX2" fmla="*/ 1412875 w 2235200"/>
              <a:gd name="connsiteY2" fmla="*/ 1247775 h 1247775"/>
              <a:gd name="connsiteX3" fmla="*/ 2136775 w 2235200"/>
              <a:gd name="connsiteY3" fmla="*/ 1241425 h 1247775"/>
              <a:gd name="connsiteX4" fmla="*/ 2235200 w 2235200"/>
              <a:gd name="connsiteY4" fmla="*/ 1146175 h 1247775"/>
              <a:gd name="connsiteX5" fmla="*/ 2232025 w 2235200"/>
              <a:gd name="connsiteY5" fmla="*/ 409575 h 1247775"/>
              <a:gd name="connsiteX6" fmla="*/ 2149475 w 2235200"/>
              <a:gd name="connsiteY6" fmla="*/ 365125 h 1247775"/>
              <a:gd name="connsiteX7" fmla="*/ 2044700 w 2235200"/>
              <a:gd name="connsiteY7" fmla="*/ 463550 h 1247775"/>
              <a:gd name="connsiteX8" fmla="*/ 1612900 w 2235200"/>
              <a:gd name="connsiteY8" fmla="*/ 44450 h 1247775"/>
              <a:gd name="connsiteX9" fmla="*/ 1533525 w 2235200"/>
              <a:gd name="connsiteY9" fmla="*/ 0 h 1247775"/>
              <a:gd name="connsiteX10" fmla="*/ 241300 w 2235200"/>
              <a:gd name="connsiteY10" fmla="*/ 15875 h 1247775"/>
              <a:gd name="connsiteX11" fmla="*/ 0 w 2235200"/>
              <a:gd name="connsiteY11" fmla="*/ 269875 h 1247775"/>
              <a:gd name="connsiteX12" fmla="*/ 479426 w 2235200"/>
              <a:gd name="connsiteY12" fmla="*/ 95250 h 1247775"/>
              <a:gd name="connsiteX13" fmla="*/ 1447801 w 2235200"/>
              <a:gd name="connsiteY13" fmla="*/ 1069975 h 1247775"/>
              <a:gd name="connsiteX14" fmla="*/ 1444625 w 2235200"/>
              <a:gd name="connsiteY14" fmla="*/ 1063625 h 1247775"/>
              <a:gd name="connsiteX0" fmla="*/ 1492250 w 2282825"/>
              <a:gd name="connsiteY0" fmla="*/ 1063625 h 1247775"/>
              <a:gd name="connsiteX1" fmla="*/ 1390650 w 2282825"/>
              <a:gd name="connsiteY1" fmla="*/ 1165225 h 1247775"/>
              <a:gd name="connsiteX2" fmla="*/ 1460500 w 2282825"/>
              <a:gd name="connsiteY2" fmla="*/ 1247775 h 1247775"/>
              <a:gd name="connsiteX3" fmla="*/ 2184400 w 2282825"/>
              <a:gd name="connsiteY3" fmla="*/ 1241425 h 1247775"/>
              <a:gd name="connsiteX4" fmla="*/ 2282825 w 2282825"/>
              <a:gd name="connsiteY4" fmla="*/ 1146175 h 1247775"/>
              <a:gd name="connsiteX5" fmla="*/ 2279650 w 2282825"/>
              <a:gd name="connsiteY5" fmla="*/ 409575 h 1247775"/>
              <a:gd name="connsiteX6" fmla="*/ 2197100 w 2282825"/>
              <a:gd name="connsiteY6" fmla="*/ 365125 h 1247775"/>
              <a:gd name="connsiteX7" fmla="*/ 2092325 w 2282825"/>
              <a:gd name="connsiteY7" fmla="*/ 463550 h 1247775"/>
              <a:gd name="connsiteX8" fmla="*/ 1660525 w 2282825"/>
              <a:gd name="connsiteY8" fmla="*/ 44450 h 1247775"/>
              <a:gd name="connsiteX9" fmla="*/ 1581150 w 2282825"/>
              <a:gd name="connsiteY9" fmla="*/ 0 h 1247775"/>
              <a:gd name="connsiteX10" fmla="*/ 288925 w 2282825"/>
              <a:gd name="connsiteY10" fmla="*/ 15875 h 1247775"/>
              <a:gd name="connsiteX11" fmla="*/ 0 w 2282825"/>
              <a:gd name="connsiteY11" fmla="*/ 304800 h 1247775"/>
              <a:gd name="connsiteX12" fmla="*/ 527051 w 2282825"/>
              <a:gd name="connsiteY12" fmla="*/ 95250 h 1247775"/>
              <a:gd name="connsiteX13" fmla="*/ 1495426 w 2282825"/>
              <a:gd name="connsiteY13" fmla="*/ 1069975 h 1247775"/>
              <a:gd name="connsiteX14" fmla="*/ 1492250 w 2282825"/>
              <a:gd name="connsiteY14" fmla="*/ 1063625 h 1247775"/>
              <a:gd name="connsiteX0" fmla="*/ 1514475 w 2305050"/>
              <a:gd name="connsiteY0" fmla="*/ 1063625 h 1247775"/>
              <a:gd name="connsiteX1" fmla="*/ 1412875 w 2305050"/>
              <a:gd name="connsiteY1" fmla="*/ 1165225 h 1247775"/>
              <a:gd name="connsiteX2" fmla="*/ 1482725 w 2305050"/>
              <a:gd name="connsiteY2" fmla="*/ 1247775 h 1247775"/>
              <a:gd name="connsiteX3" fmla="*/ 2206625 w 2305050"/>
              <a:gd name="connsiteY3" fmla="*/ 1241425 h 1247775"/>
              <a:gd name="connsiteX4" fmla="*/ 2305050 w 2305050"/>
              <a:gd name="connsiteY4" fmla="*/ 1146175 h 1247775"/>
              <a:gd name="connsiteX5" fmla="*/ 2301875 w 2305050"/>
              <a:gd name="connsiteY5" fmla="*/ 409575 h 1247775"/>
              <a:gd name="connsiteX6" fmla="*/ 2219325 w 2305050"/>
              <a:gd name="connsiteY6" fmla="*/ 365125 h 1247775"/>
              <a:gd name="connsiteX7" fmla="*/ 2114550 w 2305050"/>
              <a:gd name="connsiteY7" fmla="*/ 463550 h 1247775"/>
              <a:gd name="connsiteX8" fmla="*/ 1682750 w 2305050"/>
              <a:gd name="connsiteY8" fmla="*/ 44450 h 1247775"/>
              <a:gd name="connsiteX9" fmla="*/ 1603375 w 2305050"/>
              <a:gd name="connsiteY9" fmla="*/ 0 h 1247775"/>
              <a:gd name="connsiteX10" fmla="*/ 311150 w 2305050"/>
              <a:gd name="connsiteY10" fmla="*/ 15875 h 1247775"/>
              <a:gd name="connsiteX11" fmla="*/ 0 w 2305050"/>
              <a:gd name="connsiteY11" fmla="*/ 323850 h 1247775"/>
              <a:gd name="connsiteX12" fmla="*/ 549276 w 2305050"/>
              <a:gd name="connsiteY12" fmla="*/ 95250 h 1247775"/>
              <a:gd name="connsiteX13" fmla="*/ 1517651 w 2305050"/>
              <a:gd name="connsiteY13" fmla="*/ 1069975 h 1247775"/>
              <a:gd name="connsiteX14" fmla="*/ 1514475 w 230505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3"/>
              <a:gd name="connsiteY0" fmla="*/ 1063625 h 1247775"/>
              <a:gd name="connsiteX1" fmla="*/ 1457325 w 2349503"/>
              <a:gd name="connsiteY1" fmla="*/ 1165225 h 1247775"/>
              <a:gd name="connsiteX2" fmla="*/ 1527175 w 2349503"/>
              <a:gd name="connsiteY2" fmla="*/ 1247775 h 1247775"/>
              <a:gd name="connsiteX3" fmla="*/ 2251075 w 2349503"/>
              <a:gd name="connsiteY3" fmla="*/ 1241425 h 1247775"/>
              <a:gd name="connsiteX4" fmla="*/ 2349500 w 2349503"/>
              <a:gd name="connsiteY4" fmla="*/ 1146175 h 1247775"/>
              <a:gd name="connsiteX5" fmla="*/ 2346325 w 2349503"/>
              <a:gd name="connsiteY5" fmla="*/ 409575 h 1247775"/>
              <a:gd name="connsiteX6" fmla="*/ 2263775 w 2349503"/>
              <a:gd name="connsiteY6" fmla="*/ 365125 h 1247775"/>
              <a:gd name="connsiteX7" fmla="*/ 2159000 w 2349503"/>
              <a:gd name="connsiteY7" fmla="*/ 463550 h 1247775"/>
              <a:gd name="connsiteX8" fmla="*/ 1727200 w 2349503"/>
              <a:gd name="connsiteY8" fmla="*/ 44450 h 1247775"/>
              <a:gd name="connsiteX9" fmla="*/ 1647825 w 2349503"/>
              <a:gd name="connsiteY9" fmla="*/ 0 h 1247775"/>
              <a:gd name="connsiteX10" fmla="*/ 355600 w 2349503"/>
              <a:gd name="connsiteY10" fmla="*/ 15875 h 1247775"/>
              <a:gd name="connsiteX11" fmla="*/ 0 w 2349503"/>
              <a:gd name="connsiteY11" fmla="*/ 342900 h 1247775"/>
              <a:gd name="connsiteX12" fmla="*/ 593726 w 2349503"/>
              <a:gd name="connsiteY12" fmla="*/ 95250 h 1247775"/>
              <a:gd name="connsiteX13" fmla="*/ 1562101 w 2349503"/>
              <a:gd name="connsiteY13" fmla="*/ 1069975 h 1247775"/>
              <a:gd name="connsiteX14" fmla="*/ 1558925 w 2349503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89"/>
              <a:gd name="connsiteX1" fmla="*/ 1457325 w 2349504"/>
              <a:gd name="connsiteY1" fmla="*/ 1165225 h 1247789"/>
              <a:gd name="connsiteX2" fmla="*/ 1527175 w 2349504"/>
              <a:gd name="connsiteY2" fmla="*/ 1247775 h 1247789"/>
              <a:gd name="connsiteX3" fmla="*/ 2251075 w 2349504"/>
              <a:gd name="connsiteY3" fmla="*/ 1241425 h 1247789"/>
              <a:gd name="connsiteX4" fmla="*/ 2349500 w 2349504"/>
              <a:gd name="connsiteY4" fmla="*/ 1146175 h 1247789"/>
              <a:gd name="connsiteX5" fmla="*/ 2346325 w 2349504"/>
              <a:gd name="connsiteY5" fmla="*/ 409575 h 1247789"/>
              <a:gd name="connsiteX6" fmla="*/ 2263775 w 2349504"/>
              <a:gd name="connsiteY6" fmla="*/ 365125 h 1247789"/>
              <a:gd name="connsiteX7" fmla="*/ 2159000 w 2349504"/>
              <a:gd name="connsiteY7" fmla="*/ 463550 h 1247789"/>
              <a:gd name="connsiteX8" fmla="*/ 1727200 w 2349504"/>
              <a:gd name="connsiteY8" fmla="*/ 44450 h 1247789"/>
              <a:gd name="connsiteX9" fmla="*/ 1647825 w 2349504"/>
              <a:gd name="connsiteY9" fmla="*/ 0 h 1247789"/>
              <a:gd name="connsiteX10" fmla="*/ 355600 w 2349504"/>
              <a:gd name="connsiteY10" fmla="*/ 15875 h 1247789"/>
              <a:gd name="connsiteX11" fmla="*/ 0 w 2349504"/>
              <a:gd name="connsiteY11" fmla="*/ 342900 h 1247789"/>
              <a:gd name="connsiteX12" fmla="*/ 593726 w 2349504"/>
              <a:gd name="connsiteY12" fmla="*/ 95250 h 1247789"/>
              <a:gd name="connsiteX13" fmla="*/ 1562101 w 2349504"/>
              <a:gd name="connsiteY13" fmla="*/ 1069975 h 1247789"/>
              <a:gd name="connsiteX14" fmla="*/ 1558925 w 2349504"/>
              <a:gd name="connsiteY14" fmla="*/ 1063625 h 1247789"/>
              <a:gd name="connsiteX0" fmla="*/ 1558925 w 2349504"/>
              <a:gd name="connsiteY0" fmla="*/ 1063625 h 1247791"/>
              <a:gd name="connsiteX1" fmla="*/ 1457325 w 2349504"/>
              <a:gd name="connsiteY1" fmla="*/ 1165225 h 1247791"/>
              <a:gd name="connsiteX2" fmla="*/ 1527175 w 2349504"/>
              <a:gd name="connsiteY2" fmla="*/ 1247775 h 1247791"/>
              <a:gd name="connsiteX3" fmla="*/ 2251075 w 2349504"/>
              <a:gd name="connsiteY3" fmla="*/ 1241425 h 1247791"/>
              <a:gd name="connsiteX4" fmla="*/ 2349500 w 2349504"/>
              <a:gd name="connsiteY4" fmla="*/ 1146175 h 1247791"/>
              <a:gd name="connsiteX5" fmla="*/ 2346325 w 2349504"/>
              <a:gd name="connsiteY5" fmla="*/ 409575 h 1247791"/>
              <a:gd name="connsiteX6" fmla="*/ 2263775 w 2349504"/>
              <a:gd name="connsiteY6" fmla="*/ 365125 h 1247791"/>
              <a:gd name="connsiteX7" fmla="*/ 2159000 w 2349504"/>
              <a:gd name="connsiteY7" fmla="*/ 463550 h 1247791"/>
              <a:gd name="connsiteX8" fmla="*/ 1727200 w 2349504"/>
              <a:gd name="connsiteY8" fmla="*/ 44450 h 1247791"/>
              <a:gd name="connsiteX9" fmla="*/ 1647825 w 2349504"/>
              <a:gd name="connsiteY9" fmla="*/ 0 h 1247791"/>
              <a:gd name="connsiteX10" fmla="*/ 355600 w 2349504"/>
              <a:gd name="connsiteY10" fmla="*/ 15875 h 1247791"/>
              <a:gd name="connsiteX11" fmla="*/ 0 w 2349504"/>
              <a:gd name="connsiteY11" fmla="*/ 342900 h 1247791"/>
              <a:gd name="connsiteX12" fmla="*/ 593726 w 2349504"/>
              <a:gd name="connsiteY12" fmla="*/ 95250 h 1247791"/>
              <a:gd name="connsiteX13" fmla="*/ 1562101 w 2349504"/>
              <a:gd name="connsiteY13" fmla="*/ 1069975 h 1247791"/>
              <a:gd name="connsiteX14" fmla="*/ 1558925 w 2349504"/>
              <a:gd name="connsiteY14" fmla="*/ 1063625 h 1247791"/>
              <a:gd name="connsiteX0" fmla="*/ 1558925 w 2349504"/>
              <a:gd name="connsiteY0" fmla="*/ 106362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14" fmla="*/ 1558925 w 2349504"/>
              <a:gd name="connsiteY14" fmla="*/ 106362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46101 w 2349504"/>
              <a:gd name="connsiteY12" fmla="*/ 90488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46101 w 2349504"/>
              <a:gd name="connsiteY12" fmla="*/ 90488 h 1247802"/>
              <a:gd name="connsiteX13" fmla="*/ 1562101 w 2349504"/>
              <a:gd name="connsiteY13" fmla="*/ 1069975 h 12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49504" h="1247802">
                <a:moveTo>
                  <a:pt x="1562101" y="1069975"/>
                </a:moveTo>
                <a:lnTo>
                  <a:pt x="1457325" y="1165225"/>
                </a:lnTo>
                <a:cubicBezTo>
                  <a:pt x="1413934" y="1218936"/>
                  <a:pt x="1465792" y="1248833"/>
                  <a:pt x="1527175" y="1247775"/>
                </a:cubicBezTo>
                <a:lnTo>
                  <a:pt x="2251075" y="1241425"/>
                </a:lnTo>
                <a:cubicBezTo>
                  <a:pt x="2302933" y="1245393"/>
                  <a:pt x="2350030" y="1201738"/>
                  <a:pt x="2349500" y="1146175"/>
                </a:cubicBezTo>
                <a:cubicBezTo>
                  <a:pt x="2348442" y="900642"/>
                  <a:pt x="2347383" y="655108"/>
                  <a:pt x="2346325" y="409575"/>
                </a:cubicBezTo>
                <a:cubicBezTo>
                  <a:pt x="2345003" y="342369"/>
                  <a:pt x="2296054" y="334698"/>
                  <a:pt x="2263775" y="365125"/>
                </a:cubicBezTo>
                <a:lnTo>
                  <a:pt x="2159000" y="463550"/>
                </a:lnTo>
                <a:lnTo>
                  <a:pt x="1727200" y="44450"/>
                </a:lnTo>
                <a:cubicBezTo>
                  <a:pt x="1703917" y="16933"/>
                  <a:pt x="1681427" y="10054"/>
                  <a:pt x="1647825" y="0"/>
                </a:cubicBezTo>
                <a:lnTo>
                  <a:pt x="355600" y="15875"/>
                </a:lnTo>
                <a:cubicBezTo>
                  <a:pt x="97896" y="65617"/>
                  <a:pt x="38100" y="198437"/>
                  <a:pt x="0" y="342900"/>
                </a:cubicBezTo>
                <a:cubicBezTo>
                  <a:pt x="61913" y="95779"/>
                  <a:pt x="309564" y="-40216"/>
                  <a:pt x="546101" y="90488"/>
                </a:cubicBezTo>
                <a:cubicBezTo>
                  <a:pt x="782638" y="221192"/>
                  <a:pt x="1239309" y="745067"/>
                  <a:pt x="1562101" y="10699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8381129">
            <a:off x="1236431" y="2574900"/>
            <a:ext cx="2298987" cy="1220973"/>
          </a:xfrm>
          <a:custGeom>
            <a:avLst/>
            <a:gdLst>
              <a:gd name="connsiteX0" fmla="*/ 1298575 w 2089150"/>
              <a:gd name="connsiteY0" fmla="*/ 1069975 h 1254125"/>
              <a:gd name="connsiteX1" fmla="*/ 1196975 w 2089150"/>
              <a:gd name="connsiteY1" fmla="*/ 1171575 h 1254125"/>
              <a:gd name="connsiteX2" fmla="*/ 1266825 w 2089150"/>
              <a:gd name="connsiteY2" fmla="*/ 1254125 h 1254125"/>
              <a:gd name="connsiteX3" fmla="*/ 1990725 w 2089150"/>
              <a:gd name="connsiteY3" fmla="*/ 1247775 h 1254125"/>
              <a:gd name="connsiteX4" fmla="*/ 2089150 w 2089150"/>
              <a:gd name="connsiteY4" fmla="*/ 1152525 h 1254125"/>
              <a:gd name="connsiteX5" fmla="*/ 2085975 w 2089150"/>
              <a:gd name="connsiteY5" fmla="*/ 415925 h 1254125"/>
              <a:gd name="connsiteX6" fmla="*/ 2003425 w 2089150"/>
              <a:gd name="connsiteY6" fmla="*/ 371475 h 1254125"/>
              <a:gd name="connsiteX7" fmla="*/ 1898650 w 2089150"/>
              <a:gd name="connsiteY7" fmla="*/ 469900 h 1254125"/>
              <a:gd name="connsiteX8" fmla="*/ 1466850 w 2089150"/>
              <a:gd name="connsiteY8" fmla="*/ 50800 h 1254125"/>
              <a:gd name="connsiteX9" fmla="*/ 1387475 w 2089150"/>
              <a:gd name="connsiteY9" fmla="*/ 6350 h 1254125"/>
              <a:gd name="connsiteX10" fmla="*/ 222250 w 2089150"/>
              <a:gd name="connsiteY10" fmla="*/ 0 h 1254125"/>
              <a:gd name="connsiteX11" fmla="*/ 95250 w 2089150"/>
              <a:gd name="connsiteY11" fmla="*/ 22225 h 1254125"/>
              <a:gd name="connsiteX12" fmla="*/ 0 w 2089150"/>
              <a:gd name="connsiteY12" fmla="*/ 98425 h 1254125"/>
              <a:gd name="connsiteX0" fmla="*/ 1323975 w 2114550"/>
              <a:gd name="connsiteY0" fmla="*/ 1069975 h 1254125"/>
              <a:gd name="connsiteX1" fmla="*/ 1222375 w 2114550"/>
              <a:gd name="connsiteY1" fmla="*/ 1171575 h 1254125"/>
              <a:gd name="connsiteX2" fmla="*/ 1292225 w 2114550"/>
              <a:gd name="connsiteY2" fmla="*/ 1254125 h 1254125"/>
              <a:gd name="connsiteX3" fmla="*/ 2016125 w 2114550"/>
              <a:gd name="connsiteY3" fmla="*/ 1247775 h 1254125"/>
              <a:gd name="connsiteX4" fmla="*/ 2114550 w 2114550"/>
              <a:gd name="connsiteY4" fmla="*/ 1152525 h 1254125"/>
              <a:gd name="connsiteX5" fmla="*/ 2111375 w 2114550"/>
              <a:gd name="connsiteY5" fmla="*/ 415925 h 1254125"/>
              <a:gd name="connsiteX6" fmla="*/ 2028825 w 2114550"/>
              <a:gd name="connsiteY6" fmla="*/ 371475 h 1254125"/>
              <a:gd name="connsiteX7" fmla="*/ 1924050 w 2114550"/>
              <a:gd name="connsiteY7" fmla="*/ 469900 h 1254125"/>
              <a:gd name="connsiteX8" fmla="*/ 1492250 w 2114550"/>
              <a:gd name="connsiteY8" fmla="*/ 50800 h 1254125"/>
              <a:gd name="connsiteX9" fmla="*/ 1412875 w 2114550"/>
              <a:gd name="connsiteY9" fmla="*/ 6350 h 1254125"/>
              <a:gd name="connsiteX10" fmla="*/ 247650 w 2114550"/>
              <a:gd name="connsiteY10" fmla="*/ 0 h 1254125"/>
              <a:gd name="connsiteX11" fmla="*/ 120650 w 2114550"/>
              <a:gd name="connsiteY11" fmla="*/ 22225 h 1254125"/>
              <a:gd name="connsiteX12" fmla="*/ 0 w 2114550"/>
              <a:gd name="connsiteY12" fmla="*/ 117475 h 1254125"/>
              <a:gd name="connsiteX0" fmla="*/ 1333879 w 2124454"/>
              <a:gd name="connsiteY0" fmla="*/ 1069975 h 1254125"/>
              <a:gd name="connsiteX1" fmla="*/ 1232279 w 2124454"/>
              <a:gd name="connsiteY1" fmla="*/ 1171575 h 1254125"/>
              <a:gd name="connsiteX2" fmla="*/ 1302129 w 2124454"/>
              <a:gd name="connsiteY2" fmla="*/ 1254125 h 1254125"/>
              <a:gd name="connsiteX3" fmla="*/ 2026029 w 2124454"/>
              <a:gd name="connsiteY3" fmla="*/ 1247775 h 1254125"/>
              <a:gd name="connsiteX4" fmla="*/ 2124454 w 2124454"/>
              <a:gd name="connsiteY4" fmla="*/ 1152525 h 1254125"/>
              <a:gd name="connsiteX5" fmla="*/ 2121279 w 2124454"/>
              <a:gd name="connsiteY5" fmla="*/ 415925 h 1254125"/>
              <a:gd name="connsiteX6" fmla="*/ 2038729 w 2124454"/>
              <a:gd name="connsiteY6" fmla="*/ 371475 h 1254125"/>
              <a:gd name="connsiteX7" fmla="*/ 1933954 w 2124454"/>
              <a:gd name="connsiteY7" fmla="*/ 469900 h 1254125"/>
              <a:gd name="connsiteX8" fmla="*/ 1502154 w 2124454"/>
              <a:gd name="connsiteY8" fmla="*/ 50800 h 1254125"/>
              <a:gd name="connsiteX9" fmla="*/ 1422779 w 2124454"/>
              <a:gd name="connsiteY9" fmla="*/ 6350 h 1254125"/>
              <a:gd name="connsiteX10" fmla="*/ 257554 w 2124454"/>
              <a:gd name="connsiteY10" fmla="*/ 0 h 1254125"/>
              <a:gd name="connsiteX11" fmla="*/ 130554 w 2124454"/>
              <a:gd name="connsiteY11" fmla="*/ 22225 h 1254125"/>
              <a:gd name="connsiteX12" fmla="*/ 9904 w 2124454"/>
              <a:gd name="connsiteY12" fmla="*/ 117475 h 1254125"/>
              <a:gd name="connsiteX13" fmla="*/ 6729 w 2124454"/>
              <a:gd name="connsiteY13" fmla="*/ 117475 h 1254125"/>
              <a:gd name="connsiteX0" fmla="*/ 1409700 w 2200275"/>
              <a:gd name="connsiteY0" fmla="*/ 1069975 h 1254125"/>
              <a:gd name="connsiteX1" fmla="*/ 1308100 w 2200275"/>
              <a:gd name="connsiteY1" fmla="*/ 1171575 h 1254125"/>
              <a:gd name="connsiteX2" fmla="*/ 1377950 w 2200275"/>
              <a:gd name="connsiteY2" fmla="*/ 1254125 h 1254125"/>
              <a:gd name="connsiteX3" fmla="*/ 2101850 w 2200275"/>
              <a:gd name="connsiteY3" fmla="*/ 1247775 h 1254125"/>
              <a:gd name="connsiteX4" fmla="*/ 2200275 w 2200275"/>
              <a:gd name="connsiteY4" fmla="*/ 1152525 h 1254125"/>
              <a:gd name="connsiteX5" fmla="*/ 2197100 w 2200275"/>
              <a:gd name="connsiteY5" fmla="*/ 415925 h 1254125"/>
              <a:gd name="connsiteX6" fmla="*/ 2114550 w 2200275"/>
              <a:gd name="connsiteY6" fmla="*/ 371475 h 1254125"/>
              <a:gd name="connsiteX7" fmla="*/ 2009775 w 2200275"/>
              <a:gd name="connsiteY7" fmla="*/ 469900 h 1254125"/>
              <a:gd name="connsiteX8" fmla="*/ 1577975 w 2200275"/>
              <a:gd name="connsiteY8" fmla="*/ 50800 h 1254125"/>
              <a:gd name="connsiteX9" fmla="*/ 1498600 w 2200275"/>
              <a:gd name="connsiteY9" fmla="*/ 6350 h 1254125"/>
              <a:gd name="connsiteX10" fmla="*/ 333375 w 2200275"/>
              <a:gd name="connsiteY10" fmla="*/ 0 h 1254125"/>
              <a:gd name="connsiteX11" fmla="*/ 206375 w 2200275"/>
              <a:gd name="connsiteY11" fmla="*/ 22225 h 1254125"/>
              <a:gd name="connsiteX12" fmla="*/ 85725 w 2200275"/>
              <a:gd name="connsiteY12" fmla="*/ 117475 h 1254125"/>
              <a:gd name="connsiteX13" fmla="*/ 0 w 2200275"/>
              <a:gd name="connsiteY13" fmla="*/ 307975 h 1254125"/>
              <a:gd name="connsiteX0" fmla="*/ 1417041 w 2207616"/>
              <a:gd name="connsiteY0" fmla="*/ 1069975 h 1254125"/>
              <a:gd name="connsiteX1" fmla="*/ 1315441 w 2207616"/>
              <a:gd name="connsiteY1" fmla="*/ 1171575 h 1254125"/>
              <a:gd name="connsiteX2" fmla="*/ 1385291 w 2207616"/>
              <a:gd name="connsiteY2" fmla="*/ 1254125 h 1254125"/>
              <a:gd name="connsiteX3" fmla="*/ 2109191 w 2207616"/>
              <a:gd name="connsiteY3" fmla="*/ 1247775 h 1254125"/>
              <a:gd name="connsiteX4" fmla="*/ 2207616 w 2207616"/>
              <a:gd name="connsiteY4" fmla="*/ 1152525 h 1254125"/>
              <a:gd name="connsiteX5" fmla="*/ 2204441 w 2207616"/>
              <a:gd name="connsiteY5" fmla="*/ 415925 h 1254125"/>
              <a:gd name="connsiteX6" fmla="*/ 2121891 w 2207616"/>
              <a:gd name="connsiteY6" fmla="*/ 371475 h 1254125"/>
              <a:gd name="connsiteX7" fmla="*/ 2017116 w 2207616"/>
              <a:gd name="connsiteY7" fmla="*/ 469900 h 1254125"/>
              <a:gd name="connsiteX8" fmla="*/ 1585316 w 2207616"/>
              <a:gd name="connsiteY8" fmla="*/ 50800 h 1254125"/>
              <a:gd name="connsiteX9" fmla="*/ 1505941 w 2207616"/>
              <a:gd name="connsiteY9" fmla="*/ 6350 h 1254125"/>
              <a:gd name="connsiteX10" fmla="*/ 340716 w 2207616"/>
              <a:gd name="connsiteY10" fmla="*/ 0 h 1254125"/>
              <a:gd name="connsiteX11" fmla="*/ 213716 w 2207616"/>
              <a:gd name="connsiteY11" fmla="*/ 22225 h 1254125"/>
              <a:gd name="connsiteX12" fmla="*/ 93066 w 2207616"/>
              <a:gd name="connsiteY12" fmla="*/ 117475 h 1254125"/>
              <a:gd name="connsiteX13" fmla="*/ 7341 w 2207616"/>
              <a:gd name="connsiteY13" fmla="*/ 307975 h 1254125"/>
              <a:gd name="connsiteX14" fmla="*/ 4167 w 2207616"/>
              <a:gd name="connsiteY14" fmla="*/ 3048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22750 w 2203974"/>
              <a:gd name="connsiteY15" fmla="*/ 307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108475 w 2203974"/>
              <a:gd name="connsiteY16" fmla="*/ 1301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213250 w 2203974"/>
              <a:gd name="connsiteY17" fmla="*/ 444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333900 w 2203974"/>
              <a:gd name="connsiteY18" fmla="*/ 476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448200 w 2203974"/>
              <a:gd name="connsiteY19" fmla="*/ 1016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07050 w 2203974"/>
              <a:gd name="connsiteY19" fmla="*/ 1069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16575 w 2203974"/>
              <a:gd name="connsiteY19" fmla="*/ 10763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16575 w 2203974"/>
              <a:gd name="connsiteY19" fmla="*/ 1076325 h 1254125"/>
              <a:gd name="connsiteX20" fmla="*/ 1413399 w 2203974"/>
              <a:gd name="connsiteY20" fmla="*/ 1069975 h 1254125"/>
              <a:gd name="connsiteX0" fmla="*/ 1414866 w 2205441"/>
              <a:gd name="connsiteY0" fmla="*/ 1069975 h 1254125"/>
              <a:gd name="connsiteX1" fmla="*/ 1313266 w 2205441"/>
              <a:gd name="connsiteY1" fmla="*/ 1171575 h 1254125"/>
              <a:gd name="connsiteX2" fmla="*/ 1383116 w 2205441"/>
              <a:gd name="connsiteY2" fmla="*/ 1254125 h 1254125"/>
              <a:gd name="connsiteX3" fmla="*/ 2107016 w 2205441"/>
              <a:gd name="connsiteY3" fmla="*/ 1247775 h 1254125"/>
              <a:gd name="connsiteX4" fmla="*/ 2205441 w 2205441"/>
              <a:gd name="connsiteY4" fmla="*/ 1152525 h 1254125"/>
              <a:gd name="connsiteX5" fmla="*/ 2202266 w 2205441"/>
              <a:gd name="connsiteY5" fmla="*/ 415925 h 1254125"/>
              <a:gd name="connsiteX6" fmla="*/ 2119716 w 2205441"/>
              <a:gd name="connsiteY6" fmla="*/ 371475 h 1254125"/>
              <a:gd name="connsiteX7" fmla="*/ 2014941 w 2205441"/>
              <a:gd name="connsiteY7" fmla="*/ 469900 h 1254125"/>
              <a:gd name="connsiteX8" fmla="*/ 1583141 w 2205441"/>
              <a:gd name="connsiteY8" fmla="*/ 50800 h 1254125"/>
              <a:gd name="connsiteX9" fmla="*/ 1503766 w 2205441"/>
              <a:gd name="connsiteY9" fmla="*/ 6350 h 1254125"/>
              <a:gd name="connsiteX10" fmla="*/ 338541 w 2205441"/>
              <a:gd name="connsiteY10" fmla="*/ 0 h 1254125"/>
              <a:gd name="connsiteX11" fmla="*/ 211541 w 2205441"/>
              <a:gd name="connsiteY11" fmla="*/ 22225 h 1254125"/>
              <a:gd name="connsiteX12" fmla="*/ 90891 w 2205441"/>
              <a:gd name="connsiteY12" fmla="*/ 117475 h 1254125"/>
              <a:gd name="connsiteX13" fmla="*/ 5166 w 2205441"/>
              <a:gd name="connsiteY13" fmla="*/ 307975 h 1254125"/>
              <a:gd name="connsiteX14" fmla="*/ 11517 w 2205441"/>
              <a:gd name="connsiteY14" fmla="*/ 314325 h 1254125"/>
              <a:gd name="connsiteX15" fmla="*/ 106767 w 2205441"/>
              <a:gd name="connsiteY15" fmla="*/ 133350 h 1254125"/>
              <a:gd name="connsiteX16" fmla="*/ 217892 w 2205441"/>
              <a:gd name="connsiteY16" fmla="*/ 47625 h 1254125"/>
              <a:gd name="connsiteX17" fmla="*/ 335367 w 2205441"/>
              <a:gd name="connsiteY17" fmla="*/ 53975 h 1254125"/>
              <a:gd name="connsiteX18" fmla="*/ 449667 w 2205441"/>
              <a:gd name="connsiteY18" fmla="*/ 101600 h 1254125"/>
              <a:gd name="connsiteX19" fmla="*/ 1418042 w 2205441"/>
              <a:gd name="connsiteY19" fmla="*/ 1076325 h 1254125"/>
              <a:gd name="connsiteX20" fmla="*/ 1414866 w 2205441"/>
              <a:gd name="connsiteY20" fmla="*/ 1069975 h 1254125"/>
              <a:gd name="connsiteX0" fmla="*/ 1414866 w 2205441"/>
              <a:gd name="connsiteY0" fmla="*/ 1069975 h 1254125"/>
              <a:gd name="connsiteX1" fmla="*/ 1313266 w 2205441"/>
              <a:gd name="connsiteY1" fmla="*/ 1171575 h 1254125"/>
              <a:gd name="connsiteX2" fmla="*/ 1383116 w 2205441"/>
              <a:gd name="connsiteY2" fmla="*/ 1254125 h 1254125"/>
              <a:gd name="connsiteX3" fmla="*/ 2107016 w 2205441"/>
              <a:gd name="connsiteY3" fmla="*/ 1247775 h 1254125"/>
              <a:gd name="connsiteX4" fmla="*/ 2205441 w 2205441"/>
              <a:gd name="connsiteY4" fmla="*/ 1152525 h 1254125"/>
              <a:gd name="connsiteX5" fmla="*/ 2202266 w 2205441"/>
              <a:gd name="connsiteY5" fmla="*/ 415925 h 1254125"/>
              <a:gd name="connsiteX6" fmla="*/ 2119716 w 2205441"/>
              <a:gd name="connsiteY6" fmla="*/ 371475 h 1254125"/>
              <a:gd name="connsiteX7" fmla="*/ 2014941 w 2205441"/>
              <a:gd name="connsiteY7" fmla="*/ 469900 h 1254125"/>
              <a:gd name="connsiteX8" fmla="*/ 1583141 w 2205441"/>
              <a:gd name="connsiteY8" fmla="*/ 50800 h 1254125"/>
              <a:gd name="connsiteX9" fmla="*/ 1503766 w 2205441"/>
              <a:gd name="connsiteY9" fmla="*/ 6350 h 1254125"/>
              <a:gd name="connsiteX10" fmla="*/ 338541 w 2205441"/>
              <a:gd name="connsiteY10" fmla="*/ 0 h 1254125"/>
              <a:gd name="connsiteX11" fmla="*/ 211541 w 2205441"/>
              <a:gd name="connsiteY11" fmla="*/ 22225 h 1254125"/>
              <a:gd name="connsiteX12" fmla="*/ 90891 w 2205441"/>
              <a:gd name="connsiteY12" fmla="*/ 117475 h 1254125"/>
              <a:gd name="connsiteX13" fmla="*/ 5166 w 2205441"/>
              <a:gd name="connsiteY13" fmla="*/ 307975 h 1254125"/>
              <a:gd name="connsiteX14" fmla="*/ 11517 w 2205441"/>
              <a:gd name="connsiteY14" fmla="*/ 314325 h 1254125"/>
              <a:gd name="connsiteX15" fmla="*/ 90892 w 2205441"/>
              <a:gd name="connsiteY15" fmla="*/ 152400 h 1254125"/>
              <a:gd name="connsiteX16" fmla="*/ 217892 w 2205441"/>
              <a:gd name="connsiteY16" fmla="*/ 47625 h 1254125"/>
              <a:gd name="connsiteX17" fmla="*/ 335367 w 2205441"/>
              <a:gd name="connsiteY17" fmla="*/ 53975 h 1254125"/>
              <a:gd name="connsiteX18" fmla="*/ 449667 w 2205441"/>
              <a:gd name="connsiteY18" fmla="*/ 101600 h 1254125"/>
              <a:gd name="connsiteX19" fmla="*/ 1418042 w 2205441"/>
              <a:gd name="connsiteY19" fmla="*/ 1076325 h 1254125"/>
              <a:gd name="connsiteX20" fmla="*/ 1414866 w 2205441"/>
              <a:gd name="connsiteY20" fmla="*/ 1069975 h 1254125"/>
              <a:gd name="connsiteX0" fmla="*/ 1414866 w 2205441"/>
              <a:gd name="connsiteY0" fmla="*/ 1126251 h 1310401"/>
              <a:gd name="connsiteX1" fmla="*/ 1313266 w 2205441"/>
              <a:gd name="connsiteY1" fmla="*/ 1227851 h 1310401"/>
              <a:gd name="connsiteX2" fmla="*/ 1383116 w 2205441"/>
              <a:gd name="connsiteY2" fmla="*/ 1310401 h 1310401"/>
              <a:gd name="connsiteX3" fmla="*/ 2107016 w 2205441"/>
              <a:gd name="connsiteY3" fmla="*/ 1304051 h 1310401"/>
              <a:gd name="connsiteX4" fmla="*/ 2205441 w 2205441"/>
              <a:gd name="connsiteY4" fmla="*/ 1208801 h 1310401"/>
              <a:gd name="connsiteX5" fmla="*/ 2202266 w 2205441"/>
              <a:gd name="connsiteY5" fmla="*/ 472201 h 1310401"/>
              <a:gd name="connsiteX6" fmla="*/ 2119716 w 2205441"/>
              <a:gd name="connsiteY6" fmla="*/ 427751 h 1310401"/>
              <a:gd name="connsiteX7" fmla="*/ 2014941 w 2205441"/>
              <a:gd name="connsiteY7" fmla="*/ 526176 h 1310401"/>
              <a:gd name="connsiteX8" fmla="*/ 1583141 w 2205441"/>
              <a:gd name="connsiteY8" fmla="*/ 107076 h 1310401"/>
              <a:gd name="connsiteX9" fmla="*/ 1503766 w 2205441"/>
              <a:gd name="connsiteY9" fmla="*/ 62626 h 1310401"/>
              <a:gd name="connsiteX10" fmla="*/ 338541 w 2205441"/>
              <a:gd name="connsiteY10" fmla="*/ 56276 h 1310401"/>
              <a:gd name="connsiteX11" fmla="*/ 211541 w 2205441"/>
              <a:gd name="connsiteY11" fmla="*/ 78501 h 1310401"/>
              <a:gd name="connsiteX12" fmla="*/ 90891 w 2205441"/>
              <a:gd name="connsiteY12" fmla="*/ 173751 h 1310401"/>
              <a:gd name="connsiteX13" fmla="*/ 5166 w 2205441"/>
              <a:gd name="connsiteY13" fmla="*/ 364251 h 1310401"/>
              <a:gd name="connsiteX14" fmla="*/ 11517 w 2205441"/>
              <a:gd name="connsiteY14" fmla="*/ 370601 h 1310401"/>
              <a:gd name="connsiteX15" fmla="*/ 90892 w 2205441"/>
              <a:gd name="connsiteY15" fmla="*/ 208676 h 1310401"/>
              <a:gd name="connsiteX16" fmla="*/ 217892 w 2205441"/>
              <a:gd name="connsiteY16" fmla="*/ 103901 h 1310401"/>
              <a:gd name="connsiteX17" fmla="*/ 335367 w 2205441"/>
              <a:gd name="connsiteY17" fmla="*/ 110251 h 1310401"/>
              <a:gd name="connsiteX18" fmla="*/ 449667 w 2205441"/>
              <a:gd name="connsiteY18" fmla="*/ 157876 h 1310401"/>
              <a:gd name="connsiteX19" fmla="*/ 1418042 w 2205441"/>
              <a:gd name="connsiteY19" fmla="*/ 1132601 h 1310401"/>
              <a:gd name="connsiteX20" fmla="*/ 1414866 w 2205441"/>
              <a:gd name="connsiteY20" fmla="*/ 1126251 h 1310401"/>
              <a:gd name="connsiteX0" fmla="*/ 1414866 w 2205441"/>
              <a:gd name="connsiteY0" fmla="*/ 1126251 h 1310401"/>
              <a:gd name="connsiteX1" fmla="*/ 1313266 w 2205441"/>
              <a:gd name="connsiteY1" fmla="*/ 1227851 h 1310401"/>
              <a:gd name="connsiteX2" fmla="*/ 1383116 w 2205441"/>
              <a:gd name="connsiteY2" fmla="*/ 1310401 h 1310401"/>
              <a:gd name="connsiteX3" fmla="*/ 2107016 w 2205441"/>
              <a:gd name="connsiteY3" fmla="*/ 1304051 h 1310401"/>
              <a:gd name="connsiteX4" fmla="*/ 2205441 w 2205441"/>
              <a:gd name="connsiteY4" fmla="*/ 1208801 h 1310401"/>
              <a:gd name="connsiteX5" fmla="*/ 2202266 w 2205441"/>
              <a:gd name="connsiteY5" fmla="*/ 472201 h 1310401"/>
              <a:gd name="connsiteX6" fmla="*/ 2119716 w 2205441"/>
              <a:gd name="connsiteY6" fmla="*/ 427751 h 1310401"/>
              <a:gd name="connsiteX7" fmla="*/ 2014941 w 2205441"/>
              <a:gd name="connsiteY7" fmla="*/ 526176 h 1310401"/>
              <a:gd name="connsiteX8" fmla="*/ 1583141 w 2205441"/>
              <a:gd name="connsiteY8" fmla="*/ 107076 h 1310401"/>
              <a:gd name="connsiteX9" fmla="*/ 1503766 w 2205441"/>
              <a:gd name="connsiteY9" fmla="*/ 62626 h 1310401"/>
              <a:gd name="connsiteX10" fmla="*/ 211541 w 2205441"/>
              <a:gd name="connsiteY10" fmla="*/ 78501 h 1310401"/>
              <a:gd name="connsiteX11" fmla="*/ 90891 w 2205441"/>
              <a:gd name="connsiteY11" fmla="*/ 173751 h 1310401"/>
              <a:gd name="connsiteX12" fmla="*/ 5166 w 2205441"/>
              <a:gd name="connsiteY12" fmla="*/ 364251 h 1310401"/>
              <a:gd name="connsiteX13" fmla="*/ 11517 w 2205441"/>
              <a:gd name="connsiteY13" fmla="*/ 370601 h 1310401"/>
              <a:gd name="connsiteX14" fmla="*/ 90892 w 2205441"/>
              <a:gd name="connsiteY14" fmla="*/ 208676 h 1310401"/>
              <a:gd name="connsiteX15" fmla="*/ 217892 w 2205441"/>
              <a:gd name="connsiteY15" fmla="*/ 103901 h 1310401"/>
              <a:gd name="connsiteX16" fmla="*/ 335367 w 2205441"/>
              <a:gd name="connsiteY16" fmla="*/ 110251 h 1310401"/>
              <a:gd name="connsiteX17" fmla="*/ 449667 w 2205441"/>
              <a:gd name="connsiteY17" fmla="*/ 157876 h 1310401"/>
              <a:gd name="connsiteX18" fmla="*/ 1418042 w 2205441"/>
              <a:gd name="connsiteY18" fmla="*/ 1132601 h 1310401"/>
              <a:gd name="connsiteX19" fmla="*/ 1414866 w 2205441"/>
              <a:gd name="connsiteY19" fmla="*/ 1126251 h 1310401"/>
              <a:gd name="connsiteX0" fmla="*/ 1414866 w 2205441"/>
              <a:gd name="connsiteY0" fmla="*/ 1064271 h 1248421"/>
              <a:gd name="connsiteX1" fmla="*/ 1313266 w 2205441"/>
              <a:gd name="connsiteY1" fmla="*/ 1165871 h 1248421"/>
              <a:gd name="connsiteX2" fmla="*/ 1383116 w 2205441"/>
              <a:gd name="connsiteY2" fmla="*/ 1248421 h 1248421"/>
              <a:gd name="connsiteX3" fmla="*/ 2107016 w 2205441"/>
              <a:gd name="connsiteY3" fmla="*/ 1242071 h 1248421"/>
              <a:gd name="connsiteX4" fmla="*/ 2205441 w 2205441"/>
              <a:gd name="connsiteY4" fmla="*/ 1146821 h 1248421"/>
              <a:gd name="connsiteX5" fmla="*/ 2202266 w 2205441"/>
              <a:gd name="connsiteY5" fmla="*/ 410221 h 1248421"/>
              <a:gd name="connsiteX6" fmla="*/ 2119716 w 2205441"/>
              <a:gd name="connsiteY6" fmla="*/ 365771 h 1248421"/>
              <a:gd name="connsiteX7" fmla="*/ 2014941 w 2205441"/>
              <a:gd name="connsiteY7" fmla="*/ 464196 h 1248421"/>
              <a:gd name="connsiteX8" fmla="*/ 1583141 w 2205441"/>
              <a:gd name="connsiteY8" fmla="*/ 45096 h 1248421"/>
              <a:gd name="connsiteX9" fmla="*/ 1503766 w 2205441"/>
              <a:gd name="connsiteY9" fmla="*/ 646 h 1248421"/>
              <a:gd name="connsiteX10" fmla="*/ 211541 w 2205441"/>
              <a:gd name="connsiteY10" fmla="*/ 16521 h 1248421"/>
              <a:gd name="connsiteX11" fmla="*/ 90891 w 2205441"/>
              <a:gd name="connsiteY11" fmla="*/ 111771 h 1248421"/>
              <a:gd name="connsiteX12" fmla="*/ 5166 w 2205441"/>
              <a:gd name="connsiteY12" fmla="*/ 302271 h 1248421"/>
              <a:gd name="connsiteX13" fmla="*/ 11517 w 2205441"/>
              <a:gd name="connsiteY13" fmla="*/ 308621 h 1248421"/>
              <a:gd name="connsiteX14" fmla="*/ 90892 w 2205441"/>
              <a:gd name="connsiteY14" fmla="*/ 146696 h 1248421"/>
              <a:gd name="connsiteX15" fmla="*/ 217892 w 2205441"/>
              <a:gd name="connsiteY15" fmla="*/ 41921 h 1248421"/>
              <a:gd name="connsiteX16" fmla="*/ 449667 w 2205441"/>
              <a:gd name="connsiteY16" fmla="*/ 95896 h 1248421"/>
              <a:gd name="connsiteX17" fmla="*/ 1418042 w 2205441"/>
              <a:gd name="connsiteY17" fmla="*/ 1070621 h 1248421"/>
              <a:gd name="connsiteX18" fmla="*/ 1414866 w 2205441"/>
              <a:gd name="connsiteY18" fmla="*/ 1064271 h 1248421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217892 w 2205441"/>
              <a:gd name="connsiteY15" fmla="*/ 41275 h 1247775"/>
              <a:gd name="connsiteX16" fmla="*/ 449667 w 2205441"/>
              <a:gd name="connsiteY16" fmla="*/ 95250 h 1247775"/>
              <a:gd name="connsiteX17" fmla="*/ 1418042 w 2205441"/>
              <a:gd name="connsiteY17" fmla="*/ 1069975 h 1247775"/>
              <a:gd name="connsiteX18" fmla="*/ 1414866 w 2205441"/>
              <a:gd name="connsiteY18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189317 w 2205441"/>
              <a:gd name="connsiteY15" fmla="*/ 63500 h 1247775"/>
              <a:gd name="connsiteX16" fmla="*/ 449667 w 2205441"/>
              <a:gd name="connsiteY16" fmla="*/ 95250 h 1247775"/>
              <a:gd name="connsiteX17" fmla="*/ 1418042 w 2205441"/>
              <a:gd name="connsiteY17" fmla="*/ 1069975 h 1247775"/>
              <a:gd name="connsiteX18" fmla="*/ 1414866 w 2205441"/>
              <a:gd name="connsiteY18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449667 w 2205441"/>
              <a:gd name="connsiteY15" fmla="*/ 95250 h 1247775"/>
              <a:gd name="connsiteX16" fmla="*/ 1418042 w 2205441"/>
              <a:gd name="connsiteY16" fmla="*/ 1069975 h 1247775"/>
              <a:gd name="connsiteX17" fmla="*/ 1414866 w 2205441"/>
              <a:gd name="connsiteY17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449667 w 2205441"/>
              <a:gd name="connsiteY15" fmla="*/ 95250 h 1247775"/>
              <a:gd name="connsiteX16" fmla="*/ 1418042 w 2205441"/>
              <a:gd name="connsiteY16" fmla="*/ 1069975 h 1247775"/>
              <a:gd name="connsiteX17" fmla="*/ 1414866 w 2205441"/>
              <a:gd name="connsiteY17" fmla="*/ 1063625 h 1247775"/>
              <a:gd name="connsiteX0" fmla="*/ 1413153 w 2203728"/>
              <a:gd name="connsiteY0" fmla="*/ 1063625 h 1247775"/>
              <a:gd name="connsiteX1" fmla="*/ 1311553 w 2203728"/>
              <a:gd name="connsiteY1" fmla="*/ 1165225 h 1247775"/>
              <a:gd name="connsiteX2" fmla="*/ 1381403 w 2203728"/>
              <a:gd name="connsiteY2" fmla="*/ 1247775 h 1247775"/>
              <a:gd name="connsiteX3" fmla="*/ 2105303 w 2203728"/>
              <a:gd name="connsiteY3" fmla="*/ 1241425 h 1247775"/>
              <a:gd name="connsiteX4" fmla="*/ 2203728 w 2203728"/>
              <a:gd name="connsiteY4" fmla="*/ 1146175 h 1247775"/>
              <a:gd name="connsiteX5" fmla="*/ 2200553 w 2203728"/>
              <a:gd name="connsiteY5" fmla="*/ 409575 h 1247775"/>
              <a:gd name="connsiteX6" fmla="*/ 2118003 w 2203728"/>
              <a:gd name="connsiteY6" fmla="*/ 365125 h 1247775"/>
              <a:gd name="connsiteX7" fmla="*/ 2013228 w 2203728"/>
              <a:gd name="connsiteY7" fmla="*/ 463550 h 1247775"/>
              <a:gd name="connsiteX8" fmla="*/ 1581428 w 2203728"/>
              <a:gd name="connsiteY8" fmla="*/ 44450 h 1247775"/>
              <a:gd name="connsiteX9" fmla="*/ 1502053 w 2203728"/>
              <a:gd name="connsiteY9" fmla="*/ 0 h 1247775"/>
              <a:gd name="connsiteX10" fmla="*/ 209828 w 2203728"/>
              <a:gd name="connsiteY10" fmla="*/ 15875 h 1247775"/>
              <a:gd name="connsiteX11" fmla="*/ 89178 w 2203728"/>
              <a:gd name="connsiteY11" fmla="*/ 111125 h 1247775"/>
              <a:gd name="connsiteX12" fmla="*/ 3453 w 2203728"/>
              <a:gd name="connsiteY12" fmla="*/ 301625 h 1247775"/>
              <a:gd name="connsiteX13" fmla="*/ 25679 w 2203728"/>
              <a:gd name="connsiteY13" fmla="*/ 320675 h 1247775"/>
              <a:gd name="connsiteX14" fmla="*/ 89179 w 2203728"/>
              <a:gd name="connsiteY14" fmla="*/ 146050 h 1247775"/>
              <a:gd name="connsiteX15" fmla="*/ 447954 w 2203728"/>
              <a:gd name="connsiteY15" fmla="*/ 95250 h 1247775"/>
              <a:gd name="connsiteX16" fmla="*/ 1416329 w 2203728"/>
              <a:gd name="connsiteY16" fmla="*/ 1069975 h 1247775"/>
              <a:gd name="connsiteX17" fmla="*/ 1413153 w 2203728"/>
              <a:gd name="connsiteY17" fmla="*/ 1063625 h 1247775"/>
              <a:gd name="connsiteX0" fmla="*/ 1440435 w 2231010"/>
              <a:gd name="connsiteY0" fmla="*/ 1063625 h 1247775"/>
              <a:gd name="connsiteX1" fmla="*/ 1338835 w 2231010"/>
              <a:gd name="connsiteY1" fmla="*/ 1165225 h 1247775"/>
              <a:gd name="connsiteX2" fmla="*/ 1408685 w 2231010"/>
              <a:gd name="connsiteY2" fmla="*/ 1247775 h 1247775"/>
              <a:gd name="connsiteX3" fmla="*/ 2132585 w 2231010"/>
              <a:gd name="connsiteY3" fmla="*/ 1241425 h 1247775"/>
              <a:gd name="connsiteX4" fmla="*/ 2231010 w 2231010"/>
              <a:gd name="connsiteY4" fmla="*/ 1146175 h 1247775"/>
              <a:gd name="connsiteX5" fmla="*/ 2227835 w 2231010"/>
              <a:gd name="connsiteY5" fmla="*/ 409575 h 1247775"/>
              <a:gd name="connsiteX6" fmla="*/ 2145285 w 2231010"/>
              <a:gd name="connsiteY6" fmla="*/ 365125 h 1247775"/>
              <a:gd name="connsiteX7" fmla="*/ 2040510 w 2231010"/>
              <a:gd name="connsiteY7" fmla="*/ 463550 h 1247775"/>
              <a:gd name="connsiteX8" fmla="*/ 1608710 w 2231010"/>
              <a:gd name="connsiteY8" fmla="*/ 44450 h 1247775"/>
              <a:gd name="connsiteX9" fmla="*/ 1529335 w 2231010"/>
              <a:gd name="connsiteY9" fmla="*/ 0 h 1247775"/>
              <a:gd name="connsiteX10" fmla="*/ 237110 w 2231010"/>
              <a:gd name="connsiteY10" fmla="*/ 15875 h 1247775"/>
              <a:gd name="connsiteX11" fmla="*/ 116460 w 2231010"/>
              <a:gd name="connsiteY11" fmla="*/ 111125 h 1247775"/>
              <a:gd name="connsiteX12" fmla="*/ 2160 w 2231010"/>
              <a:gd name="connsiteY12" fmla="*/ 292100 h 1247775"/>
              <a:gd name="connsiteX13" fmla="*/ 52961 w 2231010"/>
              <a:gd name="connsiteY13" fmla="*/ 320675 h 1247775"/>
              <a:gd name="connsiteX14" fmla="*/ 116461 w 2231010"/>
              <a:gd name="connsiteY14" fmla="*/ 146050 h 1247775"/>
              <a:gd name="connsiteX15" fmla="*/ 475236 w 2231010"/>
              <a:gd name="connsiteY15" fmla="*/ 95250 h 1247775"/>
              <a:gd name="connsiteX16" fmla="*/ 1443611 w 2231010"/>
              <a:gd name="connsiteY16" fmla="*/ 1069975 h 1247775"/>
              <a:gd name="connsiteX17" fmla="*/ 1440435 w 2231010"/>
              <a:gd name="connsiteY17" fmla="*/ 1063625 h 1247775"/>
              <a:gd name="connsiteX0" fmla="*/ 1438275 w 2228850"/>
              <a:gd name="connsiteY0" fmla="*/ 1063625 h 1247775"/>
              <a:gd name="connsiteX1" fmla="*/ 1336675 w 2228850"/>
              <a:gd name="connsiteY1" fmla="*/ 1165225 h 1247775"/>
              <a:gd name="connsiteX2" fmla="*/ 1406525 w 2228850"/>
              <a:gd name="connsiteY2" fmla="*/ 1247775 h 1247775"/>
              <a:gd name="connsiteX3" fmla="*/ 2130425 w 2228850"/>
              <a:gd name="connsiteY3" fmla="*/ 1241425 h 1247775"/>
              <a:gd name="connsiteX4" fmla="*/ 2228850 w 2228850"/>
              <a:gd name="connsiteY4" fmla="*/ 1146175 h 1247775"/>
              <a:gd name="connsiteX5" fmla="*/ 2225675 w 2228850"/>
              <a:gd name="connsiteY5" fmla="*/ 409575 h 1247775"/>
              <a:gd name="connsiteX6" fmla="*/ 2143125 w 2228850"/>
              <a:gd name="connsiteY6" fmla="*/ 365125 h 1247775"/>
              <a:gd name="connsiteX7" fmla="*/ 2038350 w 2228850"/>
              <a:gd name="connsiteY7" fmla="*/ 463550 h 1247775"/>
              <a:gd name="connsiteX8" fmla="*/ 1606550 w 2228850"/>
              <a:gd name="connsiteY8" fmla="*/ 44450 h 1247775"/>
              <a:gd name="connsiteX9" fmla="*/ 1527175 w 2228850"/>
              <a:gd name="connsiteY9" fmla="*/ 0 h 1247775"/>
              <a:gd name="connsiteX10" fmla="*/ 234950 w 2228850"/>
              <a:gd name="connsiteY10" fmla="*/ 15875 h 1247775"/>
              <a:gd name="connsiteX11" fmla="*/ 114300 w 2228850"/>
              <a:gd name="connsiteY11" fmla="*/ 111125 h 1247775"/>
              <a:gd name="connsiteX12" fmla="*/ 0 w 2228850"/>
              <a:gd name="connsiteY12" fmla="*/ 292100 h 1247775"/>
              <a:gd name="connsiteX13" fmla="*/ 114301 w 2228850"/>
              <a:gd name="connsiteY13" fmla="*/ 146050 h 1247775"/>
              <a:gd name="connsiteX14" fmla="*/ 473076 w 2228850"/>
              <a:gd name="connsiteY14" fmla="*/ 95250 h 1247775"/>
              <a:gd name="connsiteX15" fmla="*/ 1441451 w 2228850"/>
              <a:gd name="connsiteY15" fmla="*/ 1069975 h 1247775"/>
              <a:gd name="connsiteX16" fmla="*/ 1438275 w 2228850"/>
              <a:gd name="connsiteY16" fmla="*/ 1063625 h 1247775"/>
              <a:gd name="connsiteX0" fmla="*/ 1438275 w 2228850"/>
              <a:gd name="connsiteY0" fmla="*/ 1063625 h 1247775"/>
              <a:gd name="connsiteX1" fmla="*/ 1336675 w 2228850"/>
              <a:gd name="connsiteY1" fmla="*/ 1165225 h 1247775"/>
              <a:gd name="connsiteX2" fmla="*/ 1406525 w 2228850"/>
              <a:gd name="connsiteY2" fmla="*/ 1247775 h 1247775"/>
              <a:gd name="connsiteX3" fmla="*/ 2130425 w 2228850"/>
              <a:gd name="connsiteY3" fmla="*/ 1241425 h 1247775"/>
              <a:gd name="connsiteX4" fmla="*/ 2228850 w 2228850"/>
              <a:gd name="connsiteY4" fmla="*/ 1146175 h 1247775"/>
              <a:gd name="connsiteX5" fmla="*/ 2225675 w 2228850"/>
              <a:gd name="connsiteY5" fmla="*/ 409575 h 1247775"/>
              <a:gd name="connsiteX6" fmla="*/ 2143125 w 2228850"/>
              <a:gd name="connsiteY6" fmla="*/ 365125 h 1247775"/>
              <a:gd name="connsiteX7" fmla="*/ 2038350 w 2228850"/>
              <a:gd name="connsiteY7" fmla="*/ 463550 h 1247775"/>
              <a:gd name="connsiteX8" fmla="*/ 1606550 w 2228850"/>
              <a:gd name="connsiteY8" fmla="*/ 44450 h 1247775"/>
              <a:gd name="connsiteX9" fmla="*/ 1527175 w 2228850"/>
              <a:gd name="connsiteY9" fmla="*/ 0 h 1247775"/>
              <a:gd name="connsiteX10" fmla="*/ 234950 w 2228850"/>
              <a:gd name="connsiteY10" fmla="*/ 15875 h 1247775"/>
              <a:gd name="connsiteX11" fmla="*/ 114300 w 2228850"/>
              <a:gd name="connsiteY11" fmla="*/ 111125 h 1247775"/>
              <a:gd name="connsiteX12" fmla="*/ 0 w 2228850"/>
              <a:gd name="connsiteY12" fmla="*/ 292100 h 1247775"/>
              <a:gd name="connsiteX13" fmla="*/ 114301 w 2228850"/>
              <a:gd name="connsiteY13" fmla="*/ 146050 h 1247775"/>
              <a:gd name="connsiteX14" fmla="*/ 473076 w 2228850"/>
              <a:gd name="connsiteY14" fmla="*/ 95250 h 1247775"/>
              <a:gd name="connsiteX15" fmla="*/ 1441451 w 2228850"/>
              <a:gd name="connsiteY15" fmla="*/ 1069975 h 1247775"/>
              <a:gd name="connsiteX16" fmla="*/ 1438275 w 2228850"/>
              <a:gd name="connsiteY16" fmla="*/ 1063625 h 1247775"/>
              <a:gd name="connsiteX0" fmla="*/ 1393828 w 2184403"/>
              <a:gd name="connsiteY0" fmla="*/ 1063625 h 1247775"/>
              <a:gd name="connsiteX1" fmla="*/ 1292228 w 2184403"/>
              <a:gd name="connsiteY1" fmla="*/ 1165225 h 1247775"/>
              <a:gd name="connsiteX2" fmla="*/ 1362078 w 2184403"/>
              <a:gd name="connsiteY2" fmla="*/ 1247775 h 1247775"/>
              <a:gd name="connsiteX3" fmla="*/ 2085978 w 2184403"/>
              <a:gd name="connsiteY3" fmla="*/ 1241425 h 1247775"/>
              <a:gd name="connsiteX4" fmla="*/ 2184403 w 2184403"/>
              <a:gd name="connsiteY4" fmla="*/ 1146175 h 1247775"/>
              <a:gd name="connsiteX5" fmla="*/ 2181228 w 2184403"/>
              <a:gd name="connsiteY5" fmla="*/ 409575 h 1247775"/>
              <a:gd name="connsiteX6" fmla="*/ 2098678 w 2184403"/>
              <a:gd name="connsiteY6" fmla="*/ 365125 h 1247775"/>
              <a:gd name="connsiteX7" fmla="*/ 1993903 w 2184403"/>
              <a:gd name="connsiteY7" fmla="*/ 463550 h 1247775"/>
              <a:gd name="connsiteX8" fmla="*/ 1562103 w 2184403"/>
              <a:gd name="connsiteY8" fmla="*/ 44450 h 1247775"/>
              <a:gd name="connsiteX9" fmla="*/ 1482728 w 2184403"/>
              <a:gd name="connsiteY9" fmla="*/ 0 h 1247775"/>
              <a:gd name="connsiteX10" fmla="*/ 190503 w 2184403"/>
              <a:gd name="connsiteY10" fmla="*/ 15875 h 1247775"/>
              <a:gd name="connsiteX11" fmla="*/ 69853 w 2184403"/>
              <a:gd name="connsiteY11" fmla="*/ 111125 h 1247775"/>
              <a:gd name="connsiteX12" fmla="*/ 3 w 2184403"/>
              <a:gd name="connsiteY12" fmla="*/ 330200 h 1247775"/>
              <a:gd name="connsiteX13" fmla="*/ 69854 w 2184403"/>
              <a:gd name="connsiteY13" fmla="*/ 146050 h 1247775"/>
              <a:gd name="connsiteX14" fmla="*/ 428629 w 2184403"/>
              <a:gd name="connsiteY14" fmla="*/ 95250 h 1247775"/>
              <a:gd name="connsiteX15" fmla="*/ 1397004 w 2184403"/>
              <a:gd name="connsiteY15" fmla="*/ 1069975 h 1247775"/>
              <a:gd name="connsiteX16" fmla="*/ 1393828 w 2184403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54613 w 2245188"/>
              <a:gd name="connsiteY0" fmla="*/ 1063625 h 1247775"/>
              <a:gd name="connsiteX1" fmla="*/ 1353013 w 2245188"/>
              <a:gd name="connsiteY1" fmla="*/ 1165225 h 1247775"/>
              <a:gd name="connsiteX2" fmla="*/ 1422863 w 2245188"/>
              <a:gd name="connsiteY2" fmla="*/ 1247775 h 1247775"/>
              <a:gd name="connsiteX3" fmla="*/ 2146763 w 2245188"/>
              <a:gd name="connsiteY3" fmla="*/ 1241425 h 1247775"/>
              <a:gd name="connsiteX4" fmla="*/ 2245188 w 2245188"/>
              <a:gd name="connsiteY4" fmla="*/ 1146175 h 1247775"/>
              <a:gd name="connsiteX5" fmla="*/ 2242013 w 2245188"/>
              <a:gd name="connsiteY5" fmla="*/ 409575 h 1247775"/>
              <a:gd name="connsiteX6" fmla="*/ 2159463 w 2245188"/>
              <a:gd name="connsiteY6" fmla="*/ 365125 h 1247775"/>
              <a:gd name="connsiteX7" fmla="*/ 2054688 w 2245188"/>
              <a:gd name="connsiteY7" fmla="*/ 463550 h 1247775"/>
              <a:gd name="connsiteX8" fmla="*/ 1622888 w 2245188"/>
              <a:gd name="connsiteY8" fmla="*/ 44450 h 1247775"/>
              <a:gd name="connsiteX9" fmla="*/ 1543513 w 2245188"/>
              <a:gd name="connsiteY9" fmla="*/ 0 h 1247775"/>
              <a:gd name="connsiteX10" fmla="*/ 251288 w 2245188"/>
              <a:gd name="connsiteY10" fmla="*/ 15875 h 1247775"/>
              <a:gd name="connsiteX11" fmla="*/ 3638 w 2245188"/>
              <a:gd name="connsiteY11" fmla="*/ 352425 h 1247775"/>
              <a:gd name="connsiteX12" fmla="*/ 130639 w 2245188"/>
              <a:gd name="connsiteY12" fmla="*/ 146050 h 1247775"/>
              <a:gd name="connsiteX13" fmla="*/ 489414 w 2245188"/>
              <a:gd name="connsiteY13" fmla="*/ 95250 h 1247775"/>
              <a:gd name="connsiteX14" fmla="*/ 1457789 w 2245188"/>
              <a:gd name="connsiteY14" fmla="*/ 1069975 h 1247775"/>
              <a:gd name="connsiteX15" fmla="*/ 1454613 w 2245188"/>
              <a:gd name="connsiteY15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44625 w 2235200"/>
              <a:gd name="connsiteY0" fmla="*/ 1063625 h 1247775"/>
              <a:gd name="connsiteX1" fmla="*/ 1343025 w 2235200"/>
              <a:gd name="connsiteY1" fmla="*/ 1165225 h 1247775"/>
              <a:gd name="connsiteX2" fmla="*/ 1412875 w 2235200"/>
              <a:gd name="connsiteY2" fmla="*/ 1247775 h 1247775"/>
              <a:gd name="connsiteX3" fmla="*/ 2136775 w 2235200"/>
              <a:gd name="connsiteY3" fmla="*/ 1241425 h 1247775"/>
              <a:gd name="connsiteX4" fmla="*/ 2235200 w 2235200"/>
              <a:gd name="connsiteY4" fmla="*/ 1146175 h 1247775"/>
              <a:gd name="connsiteX5" fmla="*/ 2232025 w 2235200"/>
              <a:gd name="connsiteY5" fmla="*/ 409575 h 1247775"/>
              <a:gd name="connsiteX6" fmla="*/ 2149475 w 2235200"/>
              <a:gd name="connsiteY6" fmla="*/ 365125 h 1247775"/>
              <a:gd name="connsiteX7" fmla="*/ 2044700 w 2235200"/>
              <a:gd name="connsiteY7" fmla="*/ 463550 h 1247775"/>
              <a:gd name="connsiteX8" fmla="*/ 1612900 w 2235200"/>
              <a:gd name="connsiteY8" fmla="*/ 44450 h 1247775"/>
              <a:gd name="connsiteX9" fmla="*/ 1533525 w 2235200"/>
              <a:gd name="connsiteY9" fmla="*/ 0 h 1247775"/>
              <a:gd name="connsiteX10" fmla="*/ 241300 w 2235200"/>
              <a:gd name="connsiteY10" fmla="*/ 15875 h 1247775"/>
              <a:gd name="connsiteX11" fmla="*/ 0 w 2235200"/>
              <a:gd name="connsiteY11" fmla="*/ 269875 h 1247775"/>
              <a:gd name="connsiteX12" fmla="*/ 479426 w 2235200"/>
              <a:gd name="connsiteY12" fmla="*/ 95250 h 1247775"/>
              <a:gd name="connsiteX13" fmla="*/ 1447801 w 2235200"/>
              <a:gd name="connsiteY13" fmla="*/ 1069975 h 1247775"/>
              <a:gd name="connsiteX14" fmla="*/ 1444625 w 2235200"/>
              <a:gd name="connsiteY14" fmla="*/ 1063625 h 1247775"/>
              <a:gd name="connsiteX0" fmla="*/ 1492250 w 2282825"/>
              <a:gd name="connsiteY0" fmla="*/ 1063625 h 1247775"/>
              <a:gd name="connsiteX1" fmla="*/ 1390650 w 2282825"/>
              <a:gd name="connsiteY1" fmla="*/ 1165225 h 1247775"/>
              <a:gd name="connsiteX2" fmla="*/ 1460500 w 2282825"/>
              <a:gd name="connsiteY2" fmla="*/ 1247775 h 1247775"/>
              <a:gd name="connsiteX3" fmla="*/ 2184400 w 2282825"/>
              <a:gd name="connsiteY3" fmla="*/ 1241425 h 1247775"/>
              <a:gd name="connsiteX4" fmla="*/ 2282825 w 2282825"/>
              <a:gd name="connsiteY4" fmla="*/ 1146175 h 1247775"/>
              <a:gd name="connsiteX5" fmla="*/ 2279650 w 2282825"/>
              <a:gd name="connsiteY5" fmla="*/ 409575 h 1247775"/>
              <a:gd name="connsiteX6" fmla="*/ 2197100 w 2282825"/>
              <a:gd name="connsiteY6" fmla="*/ 365125 h 1247775"/>
              <a:gd name="connsiteX7" fmla="*/ 2092325 w 2282825"/>
              <a:gd name="connsiteY7" fmla="*/ 463550 h 1247775"/>
              <a:gd name="connsiteX8" fmla="*/ 1660525 w 2282825"/>
              <a:gd name="connsiteY8" fmla="*/ 44450 h 1247775"/>
              <a:gd name="connsiteX9" fmla="*/ 1581150 w 2282825"/>
              <a:gd name="connsiteY9" fmla="*/ 0 h 1247775"/>
              <a:gd name="connsiteX10" fmla="*/ 288925 w 2282825"/>
              <a:gd name="connsiteY10" fmla="*/ 15875 h 1247775"/>
              <a:gd name="connsiteX11" fmla="*/ 0 w 2282825"/>
              <a:gd name="connsiteY11" fmla="*/ 304800 h 1247775"/>
              <a:gd name="connsiteX12" fmla="*/ 527051 w 2282825"/>
              <a:gd name="connsiteY12" fmla="*/ 95250 h 1247775"/>
              <a:gd name="connsiteX13" fmla="*/ 1495426 w 2282825"/>
              <a:gd name="connsiteY13" fmla="*/ 1069975 h 1247775"/>
              <a:gd name="connsiteX14" fmla="*/ 1492250 w 2282825"/>
              <a:gd name="connsiteY14" fmla="*/ 1063625 h 1247775"/>
              <a:gd name="connsiteX0" fmla="*/ 1514475 w 2305050"/>
              <a:gd name="connsiteY0" fmla="*/ 1063625 h 1247775"/>
              <a:gd name="connsiteX1" fmla="*/ 1412875 w 2305050"/>
              <a:gd name="connsiteY1" fmla="*/ 1165225 h 1247775"/>
              <a:gd name="connsiteX2" fmla="*/ 1482725 w 2305050"/>
              <a:gd name="connsiteY2" fmla="*/ 1247775 h 1247775"/>
              <a:gd name="connsiteX3" fmla="*/ 2206625 w 2305050"/>
              <a:gd name="connsiteY3" fmla="*/ 1241425 h 1247775"/>
              <a:gd name="connsiteX4" fmla="*/ 2305050 w 2305050"/>
              <a:gd name="connsiteY4" fmla="*/ 1146175 h 1247775"/>
              <a:gd name="connsiteX5" fmla="*/ 2301875 w 2305050"/>
              <a:gd name="connsiteY5" fmla="*/ 409575 h 1247775"/>
              <a:gd name="connsiteX6" fmla="*/ 2219325 w 2305050"/>
              <a:gd name="connsiteY6" fmla="*/ 365125 h 1247775"/>
              <a:gd name="connsiteX7" fmla="*/ 2114550 w 2305050"/>
              <a:gd name="connsiteY7" fmla="*/ 463550 h 1247775"/>
              <a:gd name="connsiteX8" fmla="*/ 1682750 w 2305050"/>
              <a:gd name="connsiteY8" fmla="*/ 44450 h 1247775"/>
              <a:gd name="connsiteX9" fmla="*/ 1603375 w 2305050"/>
              <a:gd name="connsiteY9" fmla="*/ 0 h 1247775"/>
              <a:gd name="connsiteX10" fmla="*/ 311150 w 2305050"/>
              <a:gd name="connsiteY10" fmla="*/ 15875 h 1247775"/>
              <a:gd name="connsiteX11" fmla="*/ 0 w 2305050"/>
              <a:gd name="connsiteY11" fmla="*/ 323850 h 1247775"/>
              <a:gd name="connsiteX12" fmla="*/ 549276 w 2305050"/>
              <a:gd name="connsiteY12" fmla="*/ 95250 h 1247775"/>
              <a:gd name="connsiteX13" fmla="*/ 1517651 w 2305050"/>
              <a:gd name="connsiteY13" fmla="*/ 1069975 h 1247775"/>
              <a:gd name="connsiteX14" fmla="*/ 1514475 w 230505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3"/>
              <a:gd name="connsiteY0" fmla="*/ 1063625 h 1247775"/>
              <a:gd name="connsiteX1" fmla="*/ 1457325 w 2349503"/>
              <a:gd name="connsiteY1" fmla="*/ 1165225 h 1247775"/>
              <a:gd name="connsiteX2" fmla="*/ 1527175 w 2349503"/>
              <a:gd name="connsiteY2" fmla="*/ 1247775 h 1247775"/>
              <a:gd name="connsiteX3" fmla="*/ 2251075 w 2349503"/>
              <a:gd name="connsiteY3" fmla="*/ 1241425 h 1247775"/>
              <a:gd name="connsiteX4" fmla="*/ 2349500 w 2349503"/>
              <a:gd name="connsiteY4" fmla="*/ 1146175 h 1247775"/>
              <a:gd name="connsiteX5" fmla="*/ 2346325 w 2349503"/>
              <a:gd name="connsiteY5" fmla="*/ 409575 h 1247775"/>
              <a:gd name="connsiteX6" fmla="*/ 2263775 w 2349503"/>
              <a:gd name="connsiteY6" fmla="*/ 365125 h 1247775"/>
              <a:gd name="connsiteX7" fmla="*/ 2159000 w 2349503"/>
              <a:gd name="connsiteY7" fmla="*/ 463550 h 1247775"/>
              <a:gd name="connsiteX8" fmla="*/ 1727200 w 2349503"/>
              <a:gd name="connsiteY8" fmla="*/ 44450 h 1247775"/>
              <a:gd name="connsiteX9" fmla="*/ 1647825 w 2349503"/>
              <a:gd name="connsiteY9" fmla="*/ 0 h 1247775"/>
              <a:gd name="connsiteX10" fmla="*/ 355600 w 2349503"/>
              <a:gd name="connsiteY10" fmla="*/ 15875 h 1247775"/>
              <a:gd name="connsiteX11" fmla="*/ 0 w 2349503"/>
              <a:gd name="connsiteY11" fmla="*/ 342900 h 1247775"/>
              <a:gd name="connsiteX12" fmla="*/ 593726 w 2349503"/>
              <a:gd name="connsiteY12" fmla="*/ 95250 h 1247775"/>
              <a:gd name="connsiteX13" fmla="*/ 1562101 w 2349503"/>
              <a:gd name="connsiteY13" fmla="*/ 1069975 h 1247775"/>
              <a:gd name="connsiteX14" fmla="*/ 1558925 w 2349503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89"/>
              <a:gd name="connsiteX1" fmla="*/ 1457325 w 2349504"/>
              <a:gd name="connsiteY1" fmla="*/ 1165225 h 1247789"/>
              <a:gd name="connsiteX2" fmla="*/ 1527175 w 2349504"/>
              <a:gd name="connsiteY2" fmla="*/ 1247775 h 1247789"/>
              <a:gd name="connsiteX3" fmla="*/ 2251075 w 2349504"/>
              <a:gd name="connsiteY3" fmla="*/ 1241425 h 1247789"/>
              <a:gd name="connsiteX4" fmla="*/ 2349500 w 2349504"/>
              <a:gd name="connsiteY4" fmla="*/ 1146175 h 1247789"/>
              <a:gd name="connsiteX5" fmla="*/ 2346325 w 2349504"/>
              <a:gd name="connsiteY5" fmla="*/ 409575 h 1247789"/>
              <a:gd name="connsiteX6" fmla="*/ 2263775 w 2349504"/>
              <a:gd name="connsiteY6" fmla="*/ 365125 h 1247789"/>
              <a:gd name="connsiteX7" fmla="*/ 2159000 w 2349504"/>
              <a:gd name="connsiteY7" fmla="*/ 463550 h 1247789"/>
              <a:gd name="connsiteX8" fmla="*/ 1727200 w 2349504"/>
              <a:gd name="connsiteY8" fmla="*/ 44450 h 1247789"/>
              <a:gd name="connsiteX9" fmla="*/ 1647825 w 2349504"/>
              <a:gd name="connsiteY9" fmla="*/ 0 h 1247789"/>
              <a:gd name="connsiteX10" fmla="*/ 355600 w 2349504"/>
              <a:gd name="connsiteY10" fmla="*/ 15875 h 1247789"/>
              <a:gd name="connsiteX11" fmla="*/ 0 w 2349504"/>
              <a:gd name="connsiteY11" fmla="*/ 342900 h 1247789"/>
              <a:gd name="connsiteX12" fmla="*/ 593726 w 2349504"/>
              <a:gd name="connsiteY12" fmla="*/ 95250 h 1247789"/>
              <a:gd name="connsiteX13" fmla="*/ 1562101 w 2349504"/>
              <a:gd name="connsiteY13" fmla="*/ 1069975 h 1247789"/>
              <a:gd name="connsiteX14" fmla="*/ 1558925 w 2349504"/>
              <a:gd name="connsiteY14" fmla="*/ 1063625 h 1247789"/>
              <a:gd name="connsiteX0" fmla="*/ 1558925 w 2349504"/>
              <a:gd name="connsiteY0" fmla="*/ 1063625 h 1247791"/>
              <a:gd name="connsiteX1" fmla="*/ 1457325 w 2349504"/>
              <a:gd name="connsiteY1" fmla="*/ 1165225 h 1247791"/>
              <a:gd name="connsiteX2" fmla="*/ 1527175 w 2349504"/>
              <a:gd name="connsiteY2" fmla="*/ 1247775 h 1247791"/>
              <a:gd name="connsiteX3" fmla="*/ 2251075 w 2349504"/>
              <a:gd name="connsiteY3" fmla="*/ 1241425 h 1247791"/>
              <a:gd name="connsiteX4" fmla="*/ 2349500 w 2349504"/>
              <a:gd name="connsiteY4" fmla="*/ 1146175 h 1247791"/>
              <a:gd name="connsiteX5" fmla="*/ 2346325 w 2349504"/>
              <a:gd name="connsiteY5" fmla="*/ 409575 h 1247791"/>
              <a:gd name="connsiteX6" fmla="*/ 2263775 w 2349504"/>
              <a:gd name="connsiteY6" fmla="*/ 365125 h 1247791"/>
              <a:gd name="connsiteX7" fmla="*/ 2159000 w 2349504"/>
              <a:gd name="connsiteY7" fmla="*/ 463550 h 1247791"/>
              <a:gd name="connsiteX8" fmla="*/ 1727200 w 2349504"/>
              <a:gd name="connsiteY8" fmla="*/ 44450 h 1247791"/>
              <a:gd name="connsiteX9" fmla="*/ 1647825 w 2349504"/>
              <a:gd name="connsiteY9" fmla="*/ 0 h 1247791"/>
              <a:gd name="connsiteX10" fmla="*/ 355600 w 2349504"/>
              <a:gd name="connsiteY10" fmla="*/ 15875 h 1247791"/>
              <a:gd name="connsiteX11" fmla="*/ 0 w 2349504"/>
              <a:gd name="connsiteY11" fmla="*/ 342900 h 1247791"/>
              <a:gd name="connsiteX12" fmla="*/ 593726 w 2349504"/>
              <a:gd name="connsiteY12" fmla="*/ 95250 h 1247791"/>
              <a:gd name="connsiteX13" fmla="*/ 1562101 w 2349504"/>
              <a:gd name="connsiteY13" fmla="*/ 1069975 h 1247791"/>
              <a:gd name="connsiteX14" fmla="*/ 1558925 w 2349504"/>
              <a:gd name="connsiteY14" fmla="*/ 1063625 h 1247791"/>
              <a:gd name="connsiteX0" fmla="*/ 1558925 w 2349504"/>
              <a:gd name="connsiteY0" fmla="*/ 106362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14" fmla="*/ 1558925 w 2349504"/>
              <a:gd name="connsiteY14" fmla="*/ 106362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46101 w 2349504"/>
              <a:gd name="connsiteY12" fmla="*/ 90488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46101 w 2349504"/>
              <a:gd name="connsiteY12" fmla="*/ 90488 h 1247802"/>
              <a:gd name="connsiteX13" fmla="*/ 1562101 w 2349504"/>
              <a:gd name="connsiteY13" fmla="*/ 1069975 h 12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49504" h="1247802">
                <a:moveTo>
                  <a:pt x="1562101" y="1069975"/>
                </a:moveTo>
                <a:lnTo>
                  <a:pt x="1457325" y="1165225"/>
                </a:lnTo>
                <a:cubicBezTo>
                  <a:pt x="1413934" y="1218936"/>
                  <a:pt x="1465792" y="1248833"/>
                  <a:pt x="1527175" y="1247775"/>
                </a:cubicBezTo>
                <a:lnTo>
                  <a:pt x="2251075" y="1241425"/>
                </a:lnTo>
                <a:cubicBezTo>
                  <a:pt x="2302933" y="1245393"/>
                  <a:pt x="2350030" y="1201738"/>
                  <a:pt x="2349500" y="1146175"/>
                </a:cubicBezTo>
                <a:cubicBezTo>
                  <a:pt x="2348442" y="900642"/>
                  <a:pt x="2347383" y="655108"/>
                  <a:pt x="2346325" y="409575"/>
                </a:cubicBezTo>
                <a:cubicBezTo>
                  <a:pt x="2345003" y="342369"/>
                  <a:pt x="2296054" y="334698"/>
                  <a:pt x="2263775" y="365125"/>
                </a:cubicBezTo>
                <a:lnTo>
                  <a:pt x="2159000" y="463550"/>
                </a:lnTo>
                <a:lnTo>
                  <a:pt x="1727200" y="44450"/>
                </a:lnTo>
                <a:cubicBezTo>
                  <a:pt x="1703917" y="16933"/>
                  <a:pt x="1681427" y="10054"/>
                  <a:pt x="1647825" y="0"/>
                </a:cubicBezTo>
                <a:lnTo>
                  <a:pt x="355600" y="15875"/>
                </a:lnTo>
                <a:cubicBezTo>
                  <a:pt x="97896" y="65617"/>
                  <a:pt x="38100" y="198437"/>
                  <a:pt x="0" y="342900"/>
                </a:cubicBezTo>
                <a:cubicBezTo>
                  <a:pt x="61913" y="95779"/>
                  <a:pt x="309564" y="-40216"/>
                  <a:pt x="546101" y="90488"/>
                </a:cubicBezTo>
                <a:cubicBezTo>
                  <a:pt x="782638" y="221192"/>
                  <a:pt x="1239309" y="745067"/>
                  <a:pt x="1562101" y="1069975"/>
                </a:cubicBezTo>
                <a:close/>
              </a:path>
            </a:pathLst>
          </a:custGeom>
          <a:solidFill>
            <a:srgbClr val="11934B"/>
          </a:solidFill>
          <a:ln w="25400" cap="flat" cmpd="sng" algn="ctr">
            <a:noFill/>
            <a:prstDash val="soli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73544" y="1008082"/>
            <a:ext cx="3059364" cy="926635"/>
            <a:chOff x="720548" y="997043"/>
            <a:chExt cx="3059364" cy="926635"/>
          </a:xfrm>
        </p:grpSpPr>
        <p:sp>
          <p:nvSpPr>
            <p:cNvPr id="8" name="矩形 7"/>
            <p:cNvSpPr/>
            <p:nvPr/>
          </p:nvSpPr>
          <p:spPr>
            <a:xfrm>
              <a:off x="2334958" y="997043"/>
              <a:ext cx="79380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4000" dirty="0">
                  <a:solidFill>
                    <a:srgbClr val="2169AB"/>
                  </a:solidFill>
                  <a:latin typeface="Algerian" pitchFamily="82" charset="0"/>
                </a:rPr>
                <a:t>01</a:t>
              </a:r>
            </a:p>
          </p:txBody>
        </p:sp>
        <p:sp>
          <p:nvSpPr>
            <p:cNvPr id="9" name="直角三角形 2065"/>
            <p:cNvSpPr/>
            <p:nvPr/>
          </p:nvSpPr>
          <p:spPr>
            <a:xfrm rot="13697575">
              <a:off x="723016" y="1600418"/>
              <a:ext cx="182608" cy="187543"/>
            </a:xfrm>
            <a:custGeom>
              <a:avLst/>
              <a:gdLst/>
              <a:ahLst/>
              <a:cxnLst/>
              <a:rect l="l" t="t" r="r" b="b"/>
              <a:pathLst>
                <a:path w="801896" h="801896">
                  <a:moveTo>
                    <a:pt x="0" y="801896"/>
                  </a:moveTo>
                  <a:lnTo>
                    <a:pt x="0" y="0"/>
                  </a:lnTo>
                  <a:lnTo>
                    <a:pt x="150766" y="150766"/>
                  </a:lnTo>
                  <a:lnTo>
                    <a:pt x="150766" y="633124"/>
                  </a:lnTo>
                  <a:lnTo>
                    <a:pt x="633123" y="633124"/>
                  </a:lnTo>
                  <a:lnTo>
                    <a:pt x="801896" y="801896"/>
                  </a:lnTo>
                  <a:close/>
                </a:path>
              </a:pathLst>
            </a:custGeom>
            <a:solidFill>
              <a:srgbClr val="2169AB"/>
            </a:solidFill>
            <a:ln w="25400" cap="flat" cmpd="sng" algn="ctr">
              <a:solidFill>
                <a:srgbClr val="2169A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2169A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TextBox 2066"/>
            <p:cNvSpPr txBox="1"/>
            <p:nvPr/>
          </p:nvSpPr>
          <p:spPr>
            <a:xfrm>
              <a:off x="1403648" y="1585124"/>
              <a:ext cx="2376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600" b="1" dirty="0" smtClean="0">
                  <a:solidFill>
                    <a:srgbClr val="2169AB"/>
                  </a:solidFill>
                  <a:latin typeface="微软雅黑" pitchFamily="34" charset="-122"/>
                  <a:ea typeface="微软雅黑" pitchFamily="34" charset="-122"/>
                </a:rPr>
                <a:t>主动诉求、破壳检索</a:t>
              </a:r>
              <a:endParaRPr lang="zh-CN" altLang="en-US" sz="1600" b="1" dirty="0">
                <a:solidFill>
                  <a:srgbClr val="2169A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44588" y="1044370"/>
            <a:ext cx="2595819" cy="879308"/>
            <a:chOff x="5993798" y="978556"/>
            <a:chExt cx="2652858" cy="898629"/>
          </a:xfrm>
        </p:grpSpPr>
        <p:sp>
          <p:nvSpPr>
            <p:cNvPr id="12" name="矩形 11"/>
            <p:cNvSpPr/>
            <p:nvPr/>
          </p:nvSpPr>
          <p:spPr>
            <a:xfrm>
              <a:off x="5999712" y="978556"/>
              <a:ext cx="811251" cy="723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lgerian" pitchFamily="82" charset="0"/>
                </a:rPr>
                <a:t>02</a:t>
              </a:r>
            </a:p>
          </p:txBody>
        </p:sp>
        <p:sp>
          <p:nvSpPr>
            <p:cNvPr id="13" name="直角三角形 2065"/>
            <p:cNvSpPr/>
            <p:nvPr/>
          </p:nvSpPr>
          <p:spPr>
            <a:xfrm rot="3091805">
              <a:off x="8457514" y="1604253"/>
              <a:ext cx="186620" cy="191664"/>
            </a:xfrm>
            <a:custGeom>
              <a:avLst/>
              <a:gdLst/>
              <a:ahLst/>
              <a:cxnLst/>
              <a:rect l="l" t="t" r="r" b="b"/>
              <a:pathLst>
                <a:path w="801896" h="801896">
                  <a:moveTo>
                    <a:pt x="0" y="801896"/>
                  </a:moveTo>
                  <a:lnTo>
                    <a:pt x="0" y="0"/>
                  </a:lnTo>
                  <a:lnTo>
                    <a:pt x="150766" y="150766"/>
                  </a:lnTo>
                  <a:lnTo>
                    <a:pt x="150766" y="633124"/>
                  </a:lnTo>
                  <a:lnTo>
                    <a:pt x="633123" y="633124"/>
                  </a:lnTo>
                  <a:lnTo>
                    <a:pt x="801896" y="8018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TextBox 82"/>
            <p:cNvSpPr txBox="1"/>
            <p:nvPr/>
          </p:nvSpPr>
          <p:spPr>
            <a:xfrm>
              <a:off x="5993798" y="1531192"/>
              <a:ext cx="2055993" cy="345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itchFamily="34" charset="-122"/>
                  <a:ea typeface="微软雅黑" pitchFamily="34" charset="-122"/>
                </a:rPr>
                <a:t>即搜即用、服务直达</a:t>
              </a:r>
            </a:p>
          </p:txBody>
        </p:sp>
      </p:grpSp>
      <p:sp>
        <p:nvSpPr>
          <p:cNvPr id="15" name="TextBox 2078"/>
          <p:cNvSpPr txBox="1"/>
          <p:nvPr/>
        </p:nvSpPr>
        <p:spPr>
          <a:xfrm>
            <a:off x="3818383" y="2236274"/>
            <a:ext cx="2097049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Algerian" pitchFamily="82" charset="0"/>
              </a:defRPr>
            </a:lvl1pPr>
          </a:lstStyle>
          <a:p>
            <a:pPr defTabSz="914400"/>
            <a:r>
              <a:rPr lang="en-US" altLang="zh-CN" sz="4200" b="1" dirty="0" smtClean="0">
                <a:solidFill>
                  <a:srgbClr val="2169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 APP</a:t>
            </a:r>
            <a:endParaRPr lang="zh-CN" altLang="en-US" sz="4200" b="1" dirty="0">
              <a:solidFill>
                <a:srgbClr val="2169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 flipH="1">
            <a:off x="4211960" y="699542"/>
            <a:ext cx="2298987" cy="1220973"/>
          </a:xfrm>
          <a:custGeom>
            <a:avLst/>
            <a:gdLst>
              <a:gd name="connsiteX0" fmla="*/ 1298575 w 2089150"/>
              <a:gd name="connsiteY0" fmla="*/ 1069975 h 1254125"/>
              <a:gd name="connsiteX1" fmla="*/ 1196975 w 2089150"/>
              <a:gd name="connsiteY1" fmla="*/ 1171575 h 1254125"/>
              <a:gd name="connsiteX2" fmla="*/ 1266825 w 2089150"/>
              <a:gd name="connsiteY2" fmla="*/ 1254125 h 1254125"/>
              <a:gd name="connsiteX3" fmla="*/ 1990725 w 2089150"/>
              <a:gd name="connsiteY3" fmla="*/ 1247775 h 1254125"/>
              <a:gd name="connsiteX4" fmla="*/ 2089150 w 2089150"/>
              <a:gd name="connsiteY4" fmla="*/ 1152525 h 1254125"/>
              <a:gd name="connsiteX5" fmla="*/ 2085975 w 2089150"/>
              <a:gd name="connsiteY5" fmla="*/ 415925 h 1254125"/>
              <a:gd name="connsiteX6" fmla="*/ 2003425 w 2089150"/>
              <a:gd name="connsiteY6" fmla="*/ 371475 h 1254125"/>
              <a:gd name="connsiteX7" fmla="*/ 1898650 w 2089150"/>
              <a:gd name="connsiteY7" fmla="*/ 469900 h 1254125"/>
              <a:gd name="connsiteX8" fmla="*/ 1466850 w 2089150"/>
              <a:gd name="connsiteY8" fmla="*/ 50800 h 1254125"/>
              <a:gd name="connsiteX9" fmla="*/ 1387475 w 2089150"/>
              <a:gd name="connsiteY9" fmla="*/ 6350 h 1254125"/>
              <a:gd name="connsiteX10" fmla="*/ 222250 w 2089150"/>
              <a:gd name="connsiteY10" fmla="*/ 0 h 1254125"/>
              <a:gd name="connsiteX11" fmla="*/ 95250 w 2089150"/>
              <a:gd name="connsiteY11" fmla="*/ 22225 h 1254125"/>
              <a:gd name="connsiteX12" fmla="*/ 0 w 2089150"/>
              <a:gd name="connsiteY12" fmla="*/ 98425 h 1254125"/>
              <a:gd name="connsiteX0" fmla="*/ 1323975 w 2114550"/>
              <a:gd name="connsiteY0" fmla="*/ 1069975 h 1254125"/>
              <a:gd name="connsiteX1" fmla="*/ 1222375 w 2114550"/>
              <a:gd name="connsiteY1" fmla="*/ 1171575 h 1254125"/>
              <a:gd name="connsiteX2" fmla="*/ 1292225 w 2114550"/>
              <a:gd name="connsiteY2" fmla="*/ 1254125 h 1254125"/>
              <a:gd name="connsiteX3" fmla="*/ 2016125 w 2114550"/>
              <a:gd name="connsiteY3" fmla="*/ 1247775 h 1254125"/>
              <a:gd name="connsiteX4" fmla="*/ 2114550 w 2114550"/>
              <a:gd name="connsiteY4" fmla="*/ 1152525 h 1254125"/>
              <a:gd name="connsiteX5" fmla="*/ 2111375 w 2114550"/>
              <a:gd name="connsiteY5" fmla="*/ 415925 h 1254125"/>
              <a:gd name="connsiteX6" fmla="*/ 2028825 w 2114550"/>
              <a:gd name="connsiteY6" fmla="*/ 371475 h 1254125"/>
              <a:gd name="connsiteX7" fmla="*/ 1924050 w 2114550"/>
              <a:gd name="connsiteY7" fmla="*/ 469900 h 1254125"/>
              <a:gd name="connsiteX8" fmla="*/ 1492250 w 2114550"/>
              <a:gd name="connsiteY8" fmla="*/ 50800 h 1254125"/>
              <a:gd name="connsiteX9" fmla="*/ 1412875 w 2114550"/>
              <a:gd name="connsiteY9" fmla="*/ 6350 h 1254125"/>
              <a:gd name="connsiteX10" fmla="*/ 247650 w 2114550"/>
              <a:gd name="connsiteY10" fmla="*/ 0 h 1254125"/>
              <a:gd name="connsiteX11" fmla="*/ 120650 w 2114550"/>
              <a:gd name="connsiteY11" fmla="*/ 22225 h 1254125"/>
              <a:gd name="connsiteX12" fmla="*/ 0 w 2114550"/>
              <a:gd name="connsiteY12" fmla="*/ 117475 h 1254125"/>
              <a:gd name="connsiteX0" fmla="*/ 1333879 w 2124454"/>
              <a:gd name="connsiteY0" fmla="*/ 1069975 h 1254125"/>
              <a:gd name="connsiteX1" fmla="*/ 1232279 w 2124454"/>
              <a:gd name="connsiteY1" fmla="*/ 1171575 h 1254125"/>
              <a:gd name="connsiteX2" fmla="*/ 1302129 w 2124454"/>
              <a:gd name="connsiteY2" fmla="*/ 1254125 h 1254125"/>
              <a:gd name="connsiteX3" fmla="*/ 2026029 w 2124454"/>
              <a:gd name="connsiteY3" fmla="*/ 1247775 h 1254125"/>
              <a:gd name="connsiteX4" fmla="*/ 2124454 w 2124454"/>
              <a:gd name="connsiteY4" fmla="*/ 1152525 h 1254125"/>
              <a:gd name="connsiteX5" fmla="*/ 2121279 w 2124454"/>
              <a:gd name="connsiteY5" fmla="*/ 415925 h 1254125"/>
              <a:gd name="connsiteX6" fmla="*/ 2038729 w 2124454"/>
              <a:gd name="connsiteY6" fmla="*/ 371475 h 1254125"/>
              <a:gd name="connsiteX7" fmla="*/ 1933954 w 2124454"/>
              <a:gd name="connsiteY7" fmla="*/ 469900 h 1254125"/>
              <a:gd name="connsiteX8" fmla="*/ 1502154 w 2124454"/>
              <a:gd name="connsiteY8" fmla="*/ 50800 h 1254125"/>
              <a:gd name="connsiteX9" fmla="*/ 1422779 w 2124454"/>
              <a:gd name="connsiteY9" fmla="*/ 6350 h 1254125"/>
              <a:gd name="connsiteX10" fmla="*/ 257554 w 2124454"/>
              <a:gd name="connsiteY10" fmla="*/ 0 h 1254125"/>
              <a:gd name="connsiteX11" fmla="*/ 130554 w 2124454"/>
              <a:gd name="connsiteY11" fmla="*/ 22225 h 1254125"/>
              <a:gd name="connsiteX12" fmla="*/ 9904 w 2124454"/>
              <a:gd name="connsiteY12" fmla="*/ 117475 h 1254125"/>
              <a:gd name="connsiteX13" fmla="*/ 6729 w 2124454"/>
              <a:gd name="connsiteY13" fmla="*/ 117475 h 1254125"/>
              <a:gd name="connsiteX0" fmla="*/ 1409700 w 2200275"/>
              <a:gd name="connsiteY0" fmla="*/ 1069975 h 1254125"/>
              <a:gd name="connsiteX1" fmla="*/ 1308100 w 2200275"/>
              <a:gd name="connsiteY1" fmla="*/ 1171575 h 1254125"/>
              <a:gd name="connsiteX2" fmla="*/ 1377950 w 2200275"/>
              <a:gd name="connsiteY2" fmla="*/ 1254125 h 1254125"/>
              <a:gd name="connsiteX3" fmla="*/ 2101850 w 2200275"/>
              <a:gd name="connsiteY3" fmla="*/ 1247775 h 1254125"/>
              <a:gd name="connsiteX4" fmla="*/ 2200275 w 2200275"/>
              <a:gd name="connsiteY4" fmla="*/ 1152525 h 1254125"/>
              <a:gd name="connsiteX5" fmla="*/ 2197100 w 2200275"/>
              <a:gd name="connsiteY5" fmla="*/ 415925 h 1254125"/>
              <a:gd name="connsiteX6" fmla="*/ 2114550 w 2200275"/>
              <a:gd name="connsiteY6" fmla="*/ 371475 h 1254125"/>
              <a:gd name="connsiteX7" fmla="*/ 2009775 w 2200275"/>
              <a:gd name="connsiteY7" fmla="*/ 469900 h 1254125"/>
              <a:gd name="connsiteX8" fmla="*/ 1577975 w 2200275"/>
              <a:gd name="connsiteY8" fmla="*/ 50800 h 1254125"/>
              <a:gd name="connsiteX9" fmla="*/ 1498600 w 2200275"/>
              <a:gd name="connsiteY9" fmla="*/ 6350 h 1254125"/>
              <a:gd name="connsiteX10" fmla="*/ 333375 w 2200275"/>
              <a:gd name="connsiteY10" fmla="*/ 0 h 1254125"/>
              <a:gd name="connsiteX11" fmla="*/ 206375 w 2200275"/>
              <a:gd name="connsiteY11" fmla="*/ 22225 h 1254125"/>
              <a:gd name="connsiteX12" fmla="*/ 85725 w 2200275"/>
              <a:gd name="connsiteY12" fmla="*/ 117475 h 1254125"/>
              <a:gd name="connsiteX13" fmla="*/ 0 w 2200275"/>
              <a:gd name="connsiteY13" fmla="*/ 307975 h 1254125"/>
              <a:gd name="connsiteX0" fmla="*/ 1417041 w 2207616"/>
              <a:gd name="connsiteY0" fmla="*/ 1069975 h 1254125"/>
              <a:gd name="connsiteX1" fmla="*/ 1315441 w 2207616"/>
              <a:gd name="connsiteY1" fmla="*/ 1171575 h 1254125"/>
              <a:gd name="connsiteX2" fmla="*/ 1385291 w 2207616"/>
              <a:gd name="connsiteY2" fmla="*/ 1254125 h 1254125"/>
              <a:gd name="connsiteX3" fmla="*/ 2109191 w 2207616"/>
              <a:gd name="connsiteY3" fmla="*/ 1247775 h 1254125"/>
              <a:gd name="connsiteX4" fmla="*/ 2207616 w 2207616"/>
              <a:gd name="connsiteY4" fmla="*/ 1152525 h 1254125"/>
              <a:gd name="connsiteX5" fmla="*/ 2204441 w 2207616"/>
              <a:gd name="connsiteY5" fmla="*/ 415925 h 1254125"/>
              <a:gd name="connsiteX6" fmla="*/ 2121891 w 2207616"/>
              <a:gd name="connsiteY6" fmla="*/ 371475 h 1254125"/>
              <a:gd name="connsiteX7" fmla="*/ 2017116 w 2207616"/>
              <a:gd name="connsiteY7" fmla="*/ 469900 h 1254125"/>
              <a:gd name="connsiteX8" fmla="*/ 1585316 w 2207616"/>
              <a:gd name="connsiteY8" fmla="*/ 50800 h 1254125"/>
              <a:gd name="connsiteX9" fmla="*/ 1505941 w 2207616"/>
              <a:gd name="connsiteY9" fmla="*/ 6350 h 1254125"/>
              <a:gd name="connsiteX10" fmla="*/ 340716 w 2207616"/>
              <a:gd name="connsiteY10" fmla="*/ 0 h 1254125"/>
              <a:gd name="connsiteX11" fmla="*/ 213716 w 2207616"/>
              <a:gd name="connsiteY11" fmla="*/ 22225 h 1254125"/>
              <a:gd name="connsiteX12" fmla="*/ 93066 w 2207616"/>
              <a:gd name="connsiteY12" fmla="*/ 117475 h 1254125"/>
              <a:gd name="connsiteX13" fmla="*/ 7341 w 2207616"/>
              <a:gd name="connsiteY13" fmla="*/ 307975 h 1254125"/>
              <a:gd name="connsiteX14" fmla="*/ 4167 w 2207616"/>
              <a:gd name="connsiteY14" fmla="*/ 3048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22750 w 2203974"/>
              <a:gd name="connsiteY15" fmla="*/ 307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108475 w 2203974"/>
              <a:gd name="connsiteY16" fmla="*/ 1301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213250 w 2203974"/>
              <a:gd name="connsiteY17" fmla="*/ 4445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333900 w 2203974"/>
              <a:gd name="connsiteY18" fmla="*/ 476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448200 w 2203974"/>
              <a:gd name="connsiteY19" fmla="*/ 101600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07050 w 2203974"/>
              <a:gd name="connsiteY19" fmla="*/ 106997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16575 w 2203974"/>
              <a:gd name="connsiteY19" fmla="*/ 1076325 h 1254125"/>
              <a:gd name="connsiteX0" fmla="*/ 1413399 w 2203974"/>
              <a:gd name="connsiteY0" fmla="*/ 1069975 h 1254125"/>
              <a:gd name="connsiteX1" fmla="*/ 1311799 w 2203974"/>
              <a:gd name="connsiteY1" fmla="*/ 1171575 h 1254125"/>
              <a:gd name="connsiteX2" fmla="*/ 1381649 w 2203974"/>
              <a:gd name="connsiteY2" fmla="*/ 1254125 h 1254125"/>
              <a:gd name="connsiteX3" fmla="*/ 2105549 w 2203974"/>
              <a:gd name="connsiteY3" fmla="*/ 1247775 h 1254125"/>
              <a:gd name="connsiteX4" fmla="*/ 2203974 w 2203974"/>
              <a:gd name="connsiteY4" fmla="*/ 1152525 h 1254125"/>
              <a:gd name="connsiteX5" fmla="*/ 2200799 w 2203974"/>
              <a:gd name="connsiteY5" fmla="*/ 415925 h 1254125"/>
              <a:gd name="connsiteX6" fmla="*/ 2118249 w 2203974"/>
              <a:gd name="connsiteY6" fmla="*/ 371475 h 1254125"/>
              <a:gd name="connsiteX7" fmla="*/ 2013474 w 2203974"/>
              <a:gd name="connsiteY7" fmla="*/ 469900 h 1254125"/>
              <a:gd name="connsiteX8" fmla="*/ 1581674 w 2203974"/>
              <a:gd name="connsiteY8" fmla="*/ 50800 h 1254125"/>
              <a:gd name="connsiteX9" fmla="*/ 1502299 w 2203974"/>
              <a:gd name="connsiteY9" fmla="*/ 6350 h 1254125"/>
              <a:gd name="connsiteX10" fmla="*/ 337074 w 2203974"/>
              <a:gd name="connsiteY10" fmla="*/ 0 h 1254125"/>
              <a:gd name="connsiteX11" fmla="*/ 210074 w 2203974"/>
              <a:gd name="connsiteY11" fmla="*/ 22225 h 1254125"/>
              <a:gd name="connsiteX12" fmla="*/ 89424 w 2203974"/>
              <a:gd name="connsiteY12" fmla="*/ 117475 h 1254125"/>
              <a:gd name="connsiteX13" fmla="*/ 3699 w 2203974"/>
              <a:gd name="connsiteY13" fmla="*/ 307975 h 1254125"/>
              <a:gd name="connsiteX14" fmla="*/ 22750 w 2203974"/>
              <a:gd name="connsiteY14" fmla="*/ 311150 h 1254125"/>
              <a:gd name="connsiteX15" fmla="*/ 105300 w 2203974"/>
              <a:gd name="connsiteY15" fmla="*/ 133350 h 1254125"/>
              <a:gd name="connsiteX16" fmla="*/ 216425 w 2203974"/>
              <a:gd name="connsiteY16" fmla="*/ 47625 h 1254125"/>
              <a:gd name="connsiteX17" fmla="*/ 333900 w 2203974"/>
              <a:gd name="connsiteY17" fmla="*/ 53975 h 1254125"/>
              <a:gd name="connsiteX18" fmla="*/ 448200 w 2203974"/>
              <a:gd name="connsiteY18" fmla="*/ 101600 h 1254125"/>
              <a:gd name="connsiteX19" fmla="*/ 1416575 w 2203974"/>
              <a:gd name="connsiteY19" fmla="*/ 1076325 h 1254125"/>
              <a:gd name="connsiteX20" fmla="*/ 1413399 w 2203974"/>
              <a:gd name="connsiteY20" fmla="*/ 1069975 h 1254125"/>
              <a:gd name="connsiteX0" fmla="*/ 1414866 w 2205441"/>
              <a:gd name="connsiteY0" fmla="*/ 1069975 h 1254125"/>
              <a:gd name="connsiteX1" fmla="*/ 1313266 w 2205441"/>
              <a:gd name="connsiteY1" fmla="*/ 1171575 h 1254125"/>
              <a:gd name="connsiteX2" fmla="*/ 1383116 w 2205441"/>
              <a:gd name="connsiteY2" fmla="*/ 1254125 h 1254125"/>
              <a:gd name="connsiteX3" fmla="*/ 2107016 w 2205441"/>
              <a:gd name="connsiteY3" fmla="*/ 1247775 h 1254125"/>
              <a:gd name="connsiteX4" fmla="*/ 2205441 w 2205441"/>
              <a:gd name="connsiteY4" fmla="*/ 1152525 h 1254125"/>
              <a:gd name="connsiteX5" fmla="*/ 2202266 w 2205441"/>
              <a:gd name="connsiteY5" fmla="*/ 415925 h 1254125"/>
              <a:gd name="connsiteX6" fmla="*/ 2119716 w 2205441"/>
              <a:gd name="connsiteY6" fmla="*/ 371475 h 1254125"/>
              <a:gd name="connsiteX7" fmla="*/ 2014941 w 2205441"/>
              <a:gd name="connsiteY7" fmla="*/ 469900 h 1254125"/>
              <a:gd name="connsiteX8" fmla="*/ 1583141 w 2205441"/>
              <a:gd name="connsiteY8" fmla="*/ 50800 h 1254125"/>
              <a:gd name="connsiteX9" fmla="*/ 1503766 w 2205441"/>
              <a:gd name="connsiteY9" fmla="*/ 6350 h 1254125"/>
              <a:gd name="connsiteX10" fmla="*/ 338541 w 2205441"/>
              <a:gd name="connsiteY10" fmla="*/ 0 h 1254125"/>
              <a:gd name="connsiteX11" fmla="*/ 211541 w 2205441"/>
              <a:gd name="connsiteY11" fmla="*/ 22225 h 1254125"/>
              <a:gd name="connsiteX12" fmla="*/ 90891 w 2205441"/>
              <a:gd name="connsiteY12" fmla="*/ 117475 h 1254125"/>
              <a:gd name="connsiteX13" fmla="*/ 5166 w 2205441"/>
              <a:gd name="connsiteY13" fmla="*/ 307975 h 1254125"/>
              <a:gd name="connsiteX14" fmla="*/ 11517 w 2205441"/>
              <a:gd name="connsiteY14" fmla="*/ 314325 h 1254125"/>
              <a:gd name="connsiteX15" fmla="*/ 106767 w 2205441"/>
              <a:gd name="connsiteY15" fmla="*/ 133350 h 1254125"/>
              <a:gd name="connsiteX16" fmla="*/ 217892 w 2205441"/>
              <a:gd name="connsiteY16" fmla="*/ 47625 h 1254125"/>
              <a:gd name="connsiteX17" fmla="*/ 335367 w 2205441"/>
              <a:gd name="connsiteY17" fmla="*/ 53975 h 1254125"/>
              <a:gd name="connsiteX18" fmla="*/ 449667 w 2205441"/>
              <a:gd name="connsiteY18" fmla="*/ 101600 h 1254125"/>
              <a:gd name="connsiteX19" fmla="*/ 1418042 w 2205441"/>
              <a:gd name="connsiteY19" fmla="*/ 1076325 h 1254125"/>
              <a:gd name="connsiteX20" fmla="*/ 1414866 w 2205441"/>
              <a:gd name="connsiteY20" fmla="*/ 1069975 h 1254125"/>
              <a:gd name="connsiteX0" fmla="*/ 1414866 w 2205441"/>
              <a:gd name="connsiteY0" fmla="*/ 1069975 h 1254125"/>
              <a:gd name="connsiteX1" fmla="*/ 1313266 w 2205441"/>
              <a:gd name="connsiteY1" fmla="*/ 1171575 h 1254125"/>
              <a:gd name="connsiteX2" fmla="*/ 1383116 w 2205441"/>
              <a:gd name="connsiteY2" fmla="*/ 1254125 h 1254125"/>
              <a:gd name="connsiteX3" fmla="*/ 2107016 w 2205441"/>
              <a:gd name="connsiteY3" fmla="*/ 1247775 h 1254125"/>
              <a:gd name="connsiteX4" fmla="*/ 2205441 w 2205441"/>
              <a:gd name="connsiteY4" fmla="*/ 1152525 h 1254125"/>
              <a:gd name="connsiteX5" fmla="*/ 2202266 w 2205441"/>
              <a:gd name="connsiteY5" fmla="*/ 415925 h 1254125"/>
              <a:gd name="connsiteX6" fmla="*/ 2119716 w 2205441"/>
              <a:gd name="connsiteY6" fmla="*/ 371475 h 1254125"/>
              <a:gd name="connsiteX7" fmla="*/ 2014941 w 2205441"/>
              <a:gd name="connsiteY7" fmla="*/ 469900 h 1254125"/>
              <a:gd name="connsiteX8" fmla="*/ 1583141 w 2205441"/>
              <a:gd name="connsiteY8" fmla="*/ 50800 h 1254125"/>
              <a:gd name="connsiteX9" fmla="*/ 1503766 w 2205441"/>
              <a:gd name="connsiteY9" fmla="*/ 6350 h 1254125"/>
              <a:gd name="connsiteX10" fmla="*/ 338541 w 2205441"/>
              <a:gd name="connsiteY10" fmla="*/ 0 h 1254125"/>
              <a:gd name="connsiteX11" fmla="*/ 211541 w 2205441"/>
              <a:gd name="connsiteY11" fmla="*/ 22225 h 1254125"/>
              <a:gd name="connsiteX12" fmla="*/ 90891 w 2205441"/>
              <a:gd name="connsiteY12" fmla="*/ 117475 h 1254125"/>
              <a:gd name="connsiteX13" fmla="*/ 5166 w 2205441"/>
              <a:gd name="connsiteY13" fmla="*/ 307975 h 1254125"/>
              <a:gd name="connsiteX14" fmla="*/ 11517 w 2205441"/>
              <a:gd name="connsiteY14" fmla="*/ 314325 h 1254125"/>
              <a:gd name="connsiteX15" fmla="*/ 90892 w 2205441"/>
              <a:gd name="connsiteY15" fmla="*/ 152400 h 1254125"/>
              <a:gd name="connsiteX16" fmla="*/ 217892 w 2205441"/>
              <a:gd name="connsiteY16" fmla="*/ 47625 h 1254125"/>
              <a:gd name="connsiteX17" fmla="*/ 335367 w 2205441"/>
              <a:gd name="connsiteY17" fmla="*/ 53975 h 1254125"/>
              <a:gd name="connsiteX18" fmla="*/ 449667 w 2205441"/>
              <a:gd name="connsiteY18" fmla="*/ 101600 h 1254125"/>
              <a:gd name="connsiteX19" fmla="*/ 1418042 w 2205441"/>
              <a:gd name="connsiteY19" fmla="*/ 1076325 h 1254125"/>
              <a:gd name="connsiteX20" fmla="*/ 1414866 w 2205441"/>
              <a:gd name="connsiteY20" fmla="*/ 1069975 h 1254125"/>
              <a:gd name="connsiteX0" fmla="*/ 1414866 w 2205441"/>
              <a:gd name="connsiteY0" fmla="*/ 1126251 h 1310401"/>
              <a:gd name="connsiteX1" fmla="*/ 1313266 w 2205441"/>
              <a:gd name="connsiteY1" fmla="*/ 1227851 h 1310401"/>
              <a:gd name="connsiteX2" fmla="*/ 1383116 w 2205441"/>
              <a:gd name="connsiteY2" fmla="*/ 1310401 h 1310401"/>
              <a:gd name="connsiteX3" fmla="*/ 2107016 w 2205441"/>
              <a:gd name="connsiteY3" fmla="*/ 1304051 h 1310401"/>
              <a:gd name="connsiteX4" fmla="*/ 2205441 w 2205441"/>
              <a:gd name="connsiteY4" fmla="*/ 1208801 h 1310401"/>
              <a:gd name="connsiteX5" fmla="*/ 2202266 w 2205441"/>
              <a:gd name="connsiteY5" fmla="*/ 472201 h 1310401"/>
              <a:gd name="connsiteX6" fmla="*/ 2119716 w 2205441"/>
              <a:gd name="connsiteY6" fmla="*/ 427751 h 1310401"/>
              <a:gd name="connsiteX7" fmla="*/ 2014941 w 2205441"/>
              <a:gd name="connsiteY7" fmla="*/ 526176 h 1310401"/>
              <a:gd name="connsiteX8" fmla="*/ 1583141 w 2205441"/>
              <a:gd name="connsiteY8" fmla="*/ 107076 h 1310401"/>
              <a:gd name="connsiteX9" fmla="*/ 1503766 w 2205441"/>
              <a:gd name="connsiteY9" fmla="*/ 62626 h 1310401"/>
              <a:gd name="connsiteX10" fmla="*/ 338541 w 2205441"/>
              <a:gd name="connsiteY10" fmla="*/ 56276 h 1310401"/>
              <a:gd name="connsiteX11" fmla="*/ 211541 w 2205441"/>
              <a:gd name="connsiteY11" fmla="*/ 78501 h 1310401"/>
              <a:gd name="connsiteX12" fmla="*/ 90891 w 2205441"/>
              <a:gd name="connsiteY12" fmla="*/ 173751 h 1310401"/>
              <a:gd name="connsiteX13" fmla="*/ 5166 w 2205441"/>
              <a:gd name="connsiteY13" fmla="*/ 364251 h 1310401"/>
              <a:gd name="connsiteX14" fmla="*/ 11517 w 2205441"/>
              <a:gd name="connsiteY14" fmla="*/ 370601 h 1310401"/>
              <a:gd name="connsiteX15" fmla="*/ 90892 w 2205441"/>
              <a:gd name="connsiteY15" fmla="*/ 208676 h 1310401"/>
              <a:gd name="connsiteX16" fmla="*/ 217892 w 2205441"/>
              <a:gd name="connsiteY16" fmla="*/ 103901 h 1310401"/>
              <a:gd name="connsiteX17" fmla="*/ 335367 w 2205441"/>
              <a:gd name="connsiteY17" fmla="*/ 110251 h 1310401"/>
              <a:gd name="connsiteX18" fmla="*/ 449667 w 2205441"/>
              <a:gd name="connsiteY18" fmla="*/ 157876 h 1310401"/>
              <a:gd name="connsiteX19" fmla="*/ 1418042 w 2205441"/>
              <a:gd name="connsiteY19" fmla="*/ 1132601 h 1310401"/>
              <a:gd name="connsiteX20" fmla="*/ 1414866 w 2205441"/>
              <a:gd name="connsiteY20" fmla="*/ 1126251 h 1310401"/>
              <a:gd name="connsiteX0" fmla="*/ 1414866 w 2205441"/>
              <a:gd name="connsiteY0" fmla="*/ 1126251 h 1310401"/>
              <a:gd name="connsiteX1" fmla="*/ 1313266 w 2205441"/>
              <a:gd name="connsiteY1" fmla="*/ 1227851 h 1310401"/>
              <a:gd name="connsiteX2" fmla="*/ 1383116 w 2205441"/>
              <a:gd name="connsiteY2" fmla="*/ 1310401 h 1310401"/>
              <a:gd name="connsiteX3" fmla="*/ 2107016 w 2205441"/>
              <a:gd name="connsiteY3" fmla="*/ 1304051 h 1310401"/>
              <a:gd name="connsiteX4" fmla="*/ 2205441 w 2205441"/>
              <a:gd name="connsiteY4" fmla="*/ 1208801 h 1310401"/>
              <a:gd name="connsiteX5" fmla="*/ 2202266 w 2205441"/>
              <a:gd name="connsiteY5" fmla="*/ 472201 h 1310401"/>
              <a:gd name="connsiteX6" fmla="*/ 2119716 w 2205441"/>
              <a:gd name="connsiteY6" fmla="*/ 427751 h 1310401"/>
              <a:gd name="connsiteX7" fmla="*/ 2014941 w 2205441"/>
              <a:gd name="connsiteY7" fmla="*/ 526176 h 1310401"/>
              <a:gd name="connsiteX8" fmla="*/ 1583141 w 2205441"/>
              <a:gd name="connsiteY8" fmla="*/ 107076 h 1310401"/>
              <a:gd name="connsiteX9" fmla="*/ 1503766 w 2205441"/>
              <a:gd name="connsiteY9" fmla="*/ 62626 h 1310401"/>
              <a:gd name="connsiteX10" fmla="*/ 211541 w 2205441"/>
              <a:gd name="connsiteY10" fmla="*/ 78501 h 1310401"/>
              <a:gd name="connsiteX11" fmla="*/ 90891 w 2205441"/>
              <a:gd name="connsiteY11" fmla="*/ 173751 h 1310401"/>
              <a:gd name="connsiteX12" fmla="*/ 5166 w 2205441"/>
              <a:gd name="connsiteY12" fmla="*/ 364251 h 1310401"/>
              <a:gd name="connsiteX13" fmla="*/ 11517 w 2205441"/>
              <a:gd name="connsiteY13" fmla="*/ 370601 h 1310401"/>
              <a:gd name="connsiteX14" fmla="*/ 90892 w 2205441"/>
              <a:gd name="connsiteY14" fmla="*/ 208676 h 1310401"/>
              <a:gd name="connsiteX15" fmla="*/ 217892 w 2205441"/>
              <a:gd name="connsiteY15" fmla="*/ 103901 h 1310401"/>
              <a:gd name="connsiteX16" fmla="*/ 335367 w 2205441"/>
              <a:gd name="connsiteY16" fmla="*/ 110251 h 1310401"/>
              <a:gd name="connsiteX17" fmla="*/ 449667 w 2205441"/>
              <a:gd name="connsiteY17" fmla="*/ 157876 h 1310401"/>
              <a:gd name="connsiteX18" fmla="*/ 1418042 w 2205441"/>
              <a:gd name="connsiteY18" fmla="*/ 1132601 h 1310401"/>
              <a:gd name="connsiteX19" fmla="*/ 1414866 w 2205441"/>
              <a:gd name="connsiteY19" fmla="*/ 1126251 h 1310401"/>
              <a:gd name="connsiteX0" fmla="*/ 1414866 w 2205441"/>
              <a:gd name="connsiteY0" fmla="*/ 1064271 h 1248421"/>
              <a:gd name="connsiteX1" fmla="*/ 1313266 w 2205441"/>
              <a:gd name="connsiteY1" fmla="*/ 1165871 h 1248421"/>
              <a:gd name="connsiteX2" fmla="*/ 1383116 w 2205441"/>
              <a:gd name="connsiteY2" fmla="*/ 1248421 h 1248421"/>
              <a:gd name="connsiteX3" fmla="*/ 2107016 w 2205441"/>
              <a:gd name="connsiteY3" fmla="*/ 1242071 h 1248421"/>
              <a:gd name="connsiteX4" fmla="*/ 2205441 w 2205441"/>
              <a:gd name="connsiteY4" fmla="*/ 1146821 h 1248421"/>
              <a:gd name="connsiteX5" fmla="*/ 2202266 w 2205441"/>
              <a:gd name="connsiteY5" fmla="*/ 410221 h 1248421"/>
              <a:gd name="connsiteX6" fmla="*/ 2119716 w 2205441"/>
              <a:gd name="connsiteY6" fmla="*/ 365771 h 1248421"/>
              <a:gd name="connsiteX7" fmla="*/ 2014941 w 2205441"/>
              <a:gd name="connsiteY7" fmla="*/ 464196 h 1248421"/>
              <a:gd name="connsiteX8" fmla="*/ 1583141 w 2205441"/>
              <a:gd name="connsiteY8" fmla="*/ 45096 h 1248421"/>
              <a:gd name="connsiteX9" fmla="*/ 1503766 w 2205441"/>
              <a:gd name="connsiteY9" fmla="*/ 646 h 1248421"/>
              <a:gd name="connsiteX10" fmla="*/ 211541 w 2205441"/>
              <a:gd name="connsiteY10" fmla="*/ 16521 h 1248421"/>
              <a:gd name="connsiteX11" fmla="*/ 90891 w 2205441"/>
              <a:gd name="connsiteY11" fmla="*/ 111771 h 1248421"/>
              <a:gd name="connsiteX12" fmla="*/ 5166 w 2205441"/>
              <a:gd name="connsiteY12" fmla="*/ 302271 h 1248421"/>
              <a:gd name="connsiteX13" fmla="*/ 11517 w 2205441"/>
              <a:gd name="connsiteY13" fmla="*/ 308621 h 1248421"/>
              <a:gd name="connsiteX14" fmla="*/ 90892 w 2205441"/>
              <a:gd name="connsiteY14" fmla="*/ 146696 h 1248421"/>
              <a:gd name="connsiteX15" fmla="*/ 217892 w 2205441"/>
              <a:gd name="connsiteY15" fmla="*/ 41921 h 1248421"/>
              <a:gd name="connsiteX16" fmla="*/ 449667 w 2205441"/>
              <a:gd name="connsiteY16" fmla="*/ 95896 h 1248421"/>
              <a:gd name="connsiteX17" fmla="*/ 1418042 w 2205441"/>
              <a:gd name="connsiteY17" fmla="*/ 1070621 h 1248421"/>
              <a:gd name="connsiteX18" fmla="*/ 1414866 w 2205441"/>
              <a:gd name="connsiteY18" fmla="*/ 1064271 h 1248421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217892 w 2205441"/>
              <a:gd name="connsiteY15" fmla="*/ 41275 h 1247775"/>
              <a:gd name="connsiteX16" fmla="*/ 449667 w 2205441"/>
              <a:gd name="connsiteY16" fmla="*/ 95250 h 1247775"/>
              <a:gd name="connsiteX17" fmla="*/ 1418042 w 2205441"/>
              <a:gd name="connsiteY17" fmla="*/ 1069975 h 1247775"/>
              <a:gd name="connsiteX18" fmla="*/ 1414866 w 2205441"/>
              <a:gd name="connsiteY18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189317 w 2205441"/>
              <a:gd name="connsiteY15" fmla="*/ 63500 h 1247775"/>
              <a:gd name="connsiteX16" fmla="*/ 449667 w 2205441"/>
              <a:gd name="connsiteY16" fmla="*/ 95250 h 1247775"/>
              <a:gd name="connsiteX17" fmla="*/ 1418042 w 2205441"/>
              <a:gd name="connsiteY17" fmla="*/ 1069975 h 1247775"/>
              <a:gd name="connsiteX18" fmla="*/ 1414866 w 2205441"/>
              <a:gd name="connsiteY18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449667 w 2205441"/>
              <a:gd name="connsiteY15" fmla="*/ 95250 h 1247775"/>
              <a:gd name="connsiteX16" fmla="*/ 1418042 w 2205441"/>
              <a:gd name="connsiteY16" fmla="*/ 1069975 h 1247775"/>
              <a:gd name="connsiteX17" fmla="*/ 1414866 w 2205441"/>
              <a:gd name="connsiteY17" fmla="*/ 1063625 h 1247775"/>
              <a:gd name="connsiteX0" fmla="*/ 1414866 w 2205441"/>
              <a:gd name="connsiteY0" fmla="*/ 1063625 h 1247775"/>
              <a:gd name="connsiteX1" fmla="*/ 1313266 w 2205441"/>
              <a:gd name="connsiteY1" fmla="*/ 1165225 h 1247775"/>
              <a:gd name="connsiteX2" fmla="*/ 1383116 w 2205441"/>
              <a:gd name="connsiteY2" fmla="*/ 1247775 h 1247775"/>
              <a:gd name="connsiteX3" fmla="*/ 2107016 w 2205441"/>
              <a:gd name="connsiteY3" fmla="*/ 1241425 h 1247775"/>
              <a:gd name="connsiteX4" fmla="*/ 2205441 w 2205441"/>
              <a:gd name="connsiteY4" fmla="*/ 1146175 h 1247775"/>
              <a:gd name="connsiteX5" fmla="*/ 2202266 w 2205441"/>
              <a:gd name="connsiteY5" fmla="*/ 409575 h 1247775"/>
              <a:gd name="connsiteX6" fmla="*/ 2119716 w 2205441"/>
              <a:gd name="connsiteY6" fmla="*/ 365125 h 1247775"/>
              <a:gd name="connsiteX7" fmla="*/ 2014941 w 2205441"/>
              <a:gd name="connsiteY7" fmla="*/ 463550 h 1247775"/>
              <a:gd name="connsiteX8" fmla="*/ 1583141 w 2205441"/>
              <a:gd name="connsiteY8" fmla="*/ 44450 h 1247775"/>
              <a:gd name="connsiteX9" fmla="*/ 1503766 w 2205441"/>
              <a:gd name="connsiteY9" fmla="*/ 0 h 1247775"/>
              <a:gd name="connsiteX10" fmla="*/ 211541 w 2205441"/>
              <a:gd name="connsiteY10" fmla="*/ 15875 h 1247775"/>
              <a:gd name="connsiteX11" fmla="*/ 90891 w 2205441"/>
              <a:gd name="connsiteY11" fmla="*/ 111125 h 1247775"/>
              <a:gd name="connsiteX12" fmla="*/ 5166 w 2205441"/>
              <a:gd name="connsiteY12" fmla="*/ 301625 h 1247775"/>
              <a:gd name="connsiteX13" fmla="*/ 11517 w 2205441"/>
              <a:gd name="connsiteY13" fmla="*/ 307975 h 1247775"/>
              <a:gd name="connsiteX14" fmla="*/ 90892 w 2205441"/>
              <a:gd name="connsiteY14" fmla="*/ 146050 h 1247775"/>
              <a:gd name="connsiteX15" fmla="*/ 449667 w 2205441"/>
              <a:gd name="connsiteY15" fmla="*/ 95250 h 1247775"/>
              <a:gd name="connsiteX16" fmla="*/ 1418042 w 2205441"/>
              <a:gd name="connsiteY16" fmla="*/ 1069975 h 1247775"/>
              <a:gd name="connsiteX17" fmla="*/ 1414866 w 2205441"/>
              <a:gd name="connsiteY17" fmla="*/ 1063625 h 1247775"/>
              <a:gd name="connsiteX0" fmla="*/ 1413153 w 2203728"/>
              <a:gd name="connsiteY0" fmla="*/ 1063625 h 1247775"/>
              <a:gd name="connsiteX1" fmla="*/ 1311553 w 2203728"/>
              <a:gd name="connsiteY1" fmla="*/ 1165225 h 1247775"/>
              <a:gd name="connsiteX2" fmla="*/ 1381403 w 2203728"/>
              <a:gd name="connsiteY2" fmla="*/ 1247775 h 1247775"/>
              <a:gd name="connsiteX3" fmla="*/ 2105303 w 2203728"/>
              <a:gd name="connsiteY3" fmla="*/ 1241425 h 1247775"/>
              <a:gd name="connsiteX4" fmla="*/ 2203728 w 2203728"/>
              <a:gd name="connsiteY4" fmla="*/ 1146175 h 1247775"/>
              <a:gd name="connsiteX5" fmla="*/ 2200553 w 2203728"/>
              <a:gd name="connsiteY5" fmla="*/ 409575 h 1247775"/>
              <a:gd name="connsiteX6" fmla="*/ 2118003 w 2203728"/>
              <a:gd name="connsiteY6" fmla="*/ 365125 h 1247775"/>
              <a:gd name="connsiteX7" fmla="*/ 2013228 w 2203728"/>
              <a:gd name="connsiteY7" fmla="*/ 463550 h 1247775"/>
              <a:gd name="connsiteX8" fmla="*/ 1581428 w 2203728"/>
              <a:gd name="connsiteY8" fmla="*/ 44450 h 1247775"/>
              <a:gd name="connsiteX9" fmla="*/ 1502053 w 2203728"/>
              <a:gd name="connsiteY9" fmla="*/ 0 h 1247775"/>
              <a:gd name="connsiteX10" fmla="*/ 209828 w 2203728"/>
              <a:gd name="connsiteY10" fmla="*/ 15875 h 1247775"/>
              <a:gd name="connsiteX11" fmla="*/ 89178 w 2203728"/>
              <a:gd name="connsiteY11" fmla="*/ 111125 h 1247775"/>
              <a:gd name="connsiteX12" fmla="*/ 3453 w 2203728"/>
              <a:gd name="connsiteY12" fmla="*/ 301625 h 1247775"/>
              <a:gd name="connsiteX13" fmla="*/ 25679 w 2203728"/>
              <a:gd name="connsiteY13" fmla="*/ 320675 h 1247775"/>
              <a:gd name="connsiteX14" fmla="*/ 89179 w 2203728"/>
              <a:gd name="connsiteY14" fmla="*/ 146050 h 1247775"/>
              <a:gd name="connsiteX15" fmla="*/ 447954 w 2203728"/>
              <a:gd name="connsiteY15" fmla="*/ 95250 h 1247775"/>
              <a:gd name="connsiteX16" fmla="*/ 1416329 w 2203728"/>
              <a:gd name="connsiteY16" fmla="*/ 1069975 h 1247775"/>
              <a:gd name="connsiteX17" fmla="*/ 1413153 w 2203728"/>
              <a:gd name="connsiteY17" fmla="*/ 1063625 h 1247775"/>
              <a:gd name="connsiteX0" fmla="*/ 1440435 w 2231010"/>
              <a:gd name="connsiteY0" fmla="*/ 1063625 h 1247775"/>
              <a:gd name="connsiteX1" fmla="*/ 1338835 w 2231010"/>
              <a:gd name="connsiteY1" fmla="*/ 1165225 h 1247775"/>
              <a:gd name="connsiteX2" fmla="*/ 1408685 w 2231010"/>
              <a:gd name="connsiteY2" fmla="*/ 1247775 h 1247775"/>
              <a:gd name="connsiteX3" fmla="*/ 2132585 w 2231010"/>
              <a:gd name="connsiteY3" fmla="*/ 1241425 h 1247775"/>
              <a:gd name="connsiteX4" fmla="*/ 2231010 w 2231010"/>
              <a:gd name="connsiteY4" fmla="*/ 1146175 h 1247775"/>
              <a:gd name="connsiteX5" fmla="*/ 2227835 w 2231010"/>
              <a:gd name="connsiteY5" fmla="*/ 409575 h 1247775"/>
              <a:gd name="connsiteX6" fmla="*/ 2145285 w 2231010"/>
              <a:gd name="connsiteY6" fmla="*/ 365125 h 1247775"/>
              <a:gd name="connsiteX7" fmla="*/ 2040510 w 2231010"/>
              <a:gd name="connsiteY7" fmla="*/ 463550 h 1247775"/>
              <a:gd name="connsiteX8" fmla="*/ 1608710 w 2231010"/>
              <a:gd name="connsiteY8" fmla="*/ 44450 h 1247775"/>
              <a:gd name="connsiteX9" fmla="*/ 1529335 w 2231010"/>
              <a:gd name="connsiteY9" fmla="*/ 0 h 1247775"/>
              <a:gd name="connsiteX10" fmla="*/ 237110 w 2231010"/>
              <a:gd name="connsiteY10" fmla="*/ 15875 h 1247775"/>
              <a:gd name="connsiteX11" fmla="*/ 116460 w 2231010"/>
              <a:gd name="connsiteY11" fmla="*/ 111125 h 1247775"/>
              <a:gd name="connsiteX12" fmla="*/ 2160 w 2231010"/>
              <a:gd name="connsiteY12" fmla="*/ 292100 h 1247775"/>
              <a:gd name="connsiteX13" fmla="*/ 52961 w 2231010"/>
              <a:gd name="connsiteY13" fmla="*/ 320675 h 1247775"/>
              <a:gd name="connsiteX14" fmla="*/ 116461 w 2231010"/>
              <a:gd name="connsiteY14" fmla="*/ 146050 h 1247775"/>
              <a:gd name="connsiteX15" fmla="*/ 475236 w 2231010"/>
              <a:gd name="connsiteY15" fmla="*/ 95250 h 1247775"/>
              <a:gd name="connsiteX16" fmla="*/ 1443611 w 2231010"/>
              <a:gd name="connsiteY16" fmla="*/ 1069975 h 1247775"/>
              <a:gd name="connsiteX17" fmla="*/ 1440435 w 2231010"/>
              <a:gd name="connsiteY17" fmla="*/ 1063625 h 1247775"/>
              <a:gd name="connsiteX0" fmla="*/ 1438275 w 2228850"/>
              <a:gd name="connsiteY0" fmla="*/ 1063625 h 1247775"/>
              <a:gd name="connsiteX1" fmla="*/ 1336675 w 2228850"/>
              <a:gd name="connsiteY1" fmla="*/ 1165225 h 1247775"/>
              <a:gd name="connsiteX2" fmla="*/ 1406525 w 2228850"/>
              <a:gd name="connsiteY2" fmla="*/ 1247775 h 1247775"/>
              <a:gd name="connsiteX3" fmla="*/ 2130425 w 2228850"/>
              <a:gd name="connsiteY3" fmla="*/ 1241425 h 1247775"/>
              <a:gd name="connsiteX4" fmla="*/ 2228850 w 2228850"/>
              <a:gd name="connsiteY4" fmla="*/ 1146175 h 1247775"/>
              <a:gd name="connsiteX5" fmla="*/ 2225675 w 2228850"/>
              <a:gd name="connsiteY5" fmla="*/ 409575 h 1247775"/>
              <a:gd name="connsiteX6" fmla="*/ 2143125 w 2228850"/>
              <a:gd name="connsiteY6" fmla="*/ 365125 h 1247775"/>
              <a:gd name="connsiteX7" fmla="*/ 2038350 w 2228850"/>
              <a:gd name="connsiteY7" fmla="*/ 463550 h 1247775"/>
              <a:gd name="connsiteX8" fmla="*/ 1606550 w 2228850"/>
              <a:gd name="connsiteY8" fmla="*/ 44450 h 1247775"/>
              <a:gd name="connsiteX9" fmla="*/ 1527175 w 2228850"/>
              <a:gd name="connsiteY9" fmla="*/ 0 h 1247775"/>
              <a:gd name="connsiteX10" fmla="*/ 234950 w 2228850"/>
              <a:gd name="connsiteY10" fmla="*/ 15875 h 1247775"/>
              <a:gd name="connsiteX11" fmla="*/ 114300 w 2228850"/>
              <a:gd name="connsiteY11" fmla="*/ 111125 h 1247775"/>
              <a:gd name="connsiteX12" fmla="*/ 0 w 2228850"/>
              <a:gd name="connsiteY12" fmla="*/ 292100 h 1247775"/>
              <a:gd name="connsiteX13" fmla="*/ 114301 w 2228850"/>
              <a:gd name="connsiteY13" fmla="*/ 146050 h 1247775"/>
              <a:gd name="connsiteX14" fmla="*/ 473076 w 2228850"/>
              <a:gd name="connsiteY14" fmla="*/ 95250 h 1247775"/>
              <a:gd name="connsiteX15" fmla="*/ 1441451 w 2228850"/>
              <a:gd name="connsiteY15" fmla="*/ 1069975 h 1247775"/>
              <a:gd name="connsiteX16" fmla="*/ 1438275 w 2228850"/>
              <a:gd name="connsiteY16" fmla="*/ 1063625 h 1247775"/>
              <a:gd name="connsiteX0" fmla="*/ 1438275 w 2228850"/>
              <a:gd name="connsiteY0" fmla="*/ 1063625 h 1247775"/>
              <a:gd name="connsiteX1" fmla="*/ 1336675 w 2228850"/>
              <a:gd name="connsiteY1" fmla="*/ 1165225 h 1247775"/>
              <a:gd name="connsiteX2" fmla="*/ 1406525 w 2228850"/>
              <a:gd name="connsiteY2" fmla="*/ 1247775 h 1247775"/>
              <a:gd name="connsiteX3" fmla="*/ 2130425 w 2228850"/>
              <a:gd name="connsiteY3" fmla="*/ 1241425 h 1247775"/>
              <a:gd name="connsiteX4" fmla="*/ 2228850 w 2228850"/>
              <a:gd name="connsiteY4" fmla="*/ 1146175 h 1247775"/>
              <a:gd name="connsiteX5" fmla="*/ 2225675 w 2228850"/>
              <a:gd name="connsiteY5" fmla="*/ 409575 h 1247775"/>
              <a:gd name="connsiteX6" fmla="*/ 2143125 w 2228850"/>
              <a:gd name="connsiteY6" fmla="*/ 365125 h 1247775"/>
              <a:gd name="connsiteX7" fmla="*/ 2038350 w 2228850"/>
              <a:gd name="connsiteY7" fmla="*/ 463550 h 1247775"/>
              <a:gd name="connsiteX8" fmla="*/ 1606550 w 2228850"/>
              <a:gd name="connsiteY8" fmla="*/ 44450 h 1247775"/>
              <a:gd name="connsiteX9" fmla="*/ 1527175 w 2228850"/>
              <a:gd name="connsiteY9" fmla="*/ 0 h 1247775"/>
              <a:gd name="connsiteX10" fmla="*/ 234950 w 2228850"/>
              <a:gd name="connsiteY10" fmla="*/ 15875 h 1247775"/>
              <a:gd name="connsiteX11" fmla="*/ 114300 w 2228850"/>
              <a:gd name="connsiteY11" fmla="*/ 111125 h 1247775"/>
              <a:gd name="connsiteX12" fmla="*/ 0 w 2228850"/>
              <a:gd name="connsiteY12" fmla="*/ 292100 h 1247775"/>
              <a:gd name="connsiteX13" fmla="*/ 114301 w 2228850"/>
              <a:gd name="connsiteY13" fmla="*/ 146050 h 1247775"/>
              <a:gd name="connsiteX14" fmla="*/ 473076 w 2228850"/>
              <a:gd name="connsiteY14" fmla="*/ 95250 h 1247775"/>
              <a:gd name="connsiteX15" fmla="*/ 1441451 w 2228850"/>
              <a:gd name="connsiteY15" fmla="*/ 1069975 h 1247775"/>
              <a:gd name="connsiteX16" fmla="*/ 1438275 w 2228850"/>
              <a:gd name="connsiteY16" fmla="*/ 1063625 h 1247775"/>
              <a:gd name="connsiteX0" fmla="*/ 1393828 w 2184403"/>
              <a:gd name="connsiteY0" fmla="*/ 1063625 h 1247775"/>
              <a:gd name="connsiteX1" fmla="*/ 1292228 w 2184403"/>
              <a:gd name="connsiteY1" fmla="*/ 1165225 h 1247775"/>
              <a:gd name="connsiteX2" fmla="*/ 1362078 w 2184403"/>
              <a:gd name="connsiteY2" fmla="*/ 1247775 h 1247775"/>
              <a:gd name="connsiteX3" fmla="*/ 2085978 w 2184403"/>
              <a:gd name="connsiteY3" fmla="*/ 1241425 h 1247775"/>
              <a:gd name="connsiteX4" fmla="*/ 2184403 w 2184403"/>
              <a:gd name="connsiteY4" fmla="*/ 1146175 h 1247775"/>
              <a:gd name="connsiteX5" fmla="*/ 2181228 w 2184403"/>
              <a:gd name="connsiteY5" fmla="*/ 409575 h 1247775"/>
              <a:gd name="connsiteX6" fmla="*/ 2098678 w 2184403"/>
              <a:gd name="connsiteY6" fmla="*/ 365125 h 1247775"/>
              <a:gd name="connsiteX7" fmla="*/ 1993903 w 2184403"/>
              <a:gd name="connsiteY7" fmla="*/ 463550 h 1247775"/>
              <a:gd name="connsiteX8" fmla="*/ 1562103 w 2184403"/>
              <a:gd name="connsiteY8" fmla="*/ 44450 h 1247775"/>
              <a:gd name="connsiteX9" fmla="*/ 1482728 w 2184403"/>
              <a:gd name="connsiteY9" fmla="*/ 0 h 1247775"/>
              <a:gd name="connsiteX10" fmla="*/ 190503 w 2184403"/>
              <a:gd name="connsiteY10" fmla="*/ 15875 h 1247775"/>
              <a:gd name="connsiteX11" fmla="*/ 69853 w 2184403"/>
              <a:gd name="connsiteY11" fmla="*/ 111125 h 1247775"/>
              <a:gd name="connsiteX12" fmla="*/ 3 w 2184403"/>
              <a:gd name="connsiteY12" fmla="*/ 330200 h 1247775"/>
              <a:gd name="connsiteX13" fmla="*/ 69854 w 2184403"/>
              <a:gd name="connsiteY13" fmla="*/ 146050 h 1247775"/>
              <a:gd name="connsiteX14" fmla="*/ 428629 w 2184403"/>
              <a:gd name="connsiteY14" fmla="*/ 95250 h 1247775"/>
              <a:gd name="connsiteX15" fmla="*/ 1397004 w 2184403"/>
              <a:gd name="connsiteY15" fmla="*/ 1069975 h 1247775"/>
              <a:gd name="connsiteX16" fmla="*/ 1393828 w 2184403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57325 w 2247900"/>
              <a:gd name="connsiteY0" fmla="*/ 1063625 h 1247775"/>
              <a:gd name="connsiteX1" fmla="*/ 1355725 w 2247900"/>
              <a:gd name="connsiteY1" fmla="*/ 1165225 h 1247775"/>
              <a:gd name="connsiteX2" fmla="*/ 1425575 w 2247900"/>
              <a:gd name="connsiteY2" fmla="*/ 1247775 h 1247775"/>
              <a:gd name="connsiteX3" fmla="*/ 2149475 w 2247900"/>
              <a:gd name="connsiteY3" fmla="*/ 1241425 h 1247775"/>
              <a:gd name="connsiteX4" fmla="*/ 2247900 w 2247900"/>
              <a:gd name="connsiteY4" fmla="*/ 1146175 h 1247775"/>
              <a:gd name="connsiteX5" fmla="*/ 2244725 w 2247900"/>
              <a:gd name="connsiteY5" fmla="*/ 409575 h 1247775"/>
              <a:gd name="connsiteX6" fmla="*/ 2162175 w 2247900"/>
              <a:gd name="connsiteY6" fmla="*/ 365125 h 1247775"/>
              <a:gd name="connsiteX7" fmla="*/ 2057400 w 2247900"/>
              <a:gd name="connsiteY7" fmla="*/ 463550 h 1247775"/>
              <a:gd name="connsiteX8" fmla="*/ 1625600 w 2247900"/>
              <a:gd name="connsiteY8" fmla="*/ 44450 h 1247775"/>
              <a:gd name="connsiteX9" fmla="*/ 1546225 w 2247900"/>
              <a:gd name="connsiteY9" fmla="*/ 0 h 1247775"/>
              <a:gd name="connsiteX10" fmla="*/ 254000 w 2247900"/>
              <a:gd name="connsiteY10" fmla="*/ 15875 h 1247775"/>
              <a:gd name="connsiteX11" fmla="*/ 133350 w 2247900"/>
              <a:gd name="connsiteY11" fmla="*/ 111125 h 1247775"/>
              <a:gd name="connsiteX12" fmla="*/ 0 w 2247900"/>
              <a:gd name="connsiteY12" fmla="*/ 298450 h 1247775"/>
              <a:gd name="connsiteX13" fmla="*/ 133351 w 2247900"/>
              <a:gd name="connsiteY13" fmla="*/ 146050 h 1247775"/>
              <a:gd name="connsiteX14" fmla="*/ 492126 w 2247900"/>
              <a:gd name="connsiteY14" fmla="*/ 95250 h 1247775"/>
              <a:gd name="connsiteX15" fmla="*/ 1460501 w 2247900"/>
              <a:gd name="connsiteY15" fmla="*/ 1069975 h 1247775"/>
              <a:gd name="connsiteX16" fmla="*/ 1457325 w 2247900"/>
              <a:gd name="connsiteY16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60753 w 2251328"/>
              <a:gd name="connsiteY0" fmla="*/ 1063625 h 1247775"/>
              <a:gd name="connsiteX1" fmla="*/ 1359153 w 2251328"/>
              <a:gd name="connsiteY1" fmla="*/ 1165225 h 1247775"/>
              <a:gd name="connsiteX2" fmla="*/ 1429003 w 2251328"/>
              <a:gd name="connsiteY2" fmla="*/ 1247775 h 1247775"/>
              <a:gd name="connsiteX3" fmla="*/ 2152903 w 2251328"/>
              <a:gd name="connsiteY3" fmla="*/ 1241425 h 1247775"/>
              <a:gd name="connsiteX4" fmla="*/ 2251328 w 2251328"/>
              <a:gd name="connsiteY4" fmla="*/ 1146175 h 1247775"/>
              <a:gd name="connsiteX5" fmla="*/ 2248153 w 2251328"/>
              <a:gd name="connsiteY5" fmla="*/ 409575 h 1247775"/>
              <a:gd name="connsiteX6" fmla="*/ 2165603 w 2251328"/>
              <a:gd name="connsiteY6" fmla="*/ 365125 h 1247775"/>
              <a:gd name="connsiteX7" fmla="*/ 2060828 w 2251328"/>
              <a:gd name="connsiteY7" fmla="*/ 463550 h 1247775"/>
              <a:gd name="connsiteX8" fmla="*/ 1629028 w 2251328"/>
              <a:gd name="connsiteY8" fmla="*/ 44450 h 1247775"/>
              <a:gd name="connsiteX9" fmla="*/ 1549653 w 2251328"/>
              <a:gd name="connsiteY9" fmla="*/ 0 h 1247775"/>
              <a:gd name="connsiteX10" fmla="*/ 257428 w 2251328"/>
              <a:gd name="connsiteY10" fmla="*/ 15875 h 1247775"/>
              <a:gd name="connsiteX11" fmla="*/ 3428 w 2251328"/>
              <a:gd name="connsiteY11" fmla="*/ 298450 h 1247775"/>
              <a:gd name="connsiteX12" fmla="*/ 136779 w 2251328"/>
              <a:gd name="connsiteY12" fmla="*/ 146050 h 1247775"/>
              <a:gd name="connsiteX13" fmla="*/ 495554 w 2251328"/>
              <a:gd name="connsiteY13" fmla="*/ 95250 h 1247775"/>
              <a:gd name="connsiteX14" fmla="*/ 1463929 w 2251328"/>
              <a:gd name="connsiteY14" fmla="*/ 1069975 h 1247775"/>
              <a:gd name="connsiteX15" fmla="*/ 1460753 w 2251328"/>
              <a:gd name="connsiteY15" fmla="*/ 1063625 h 1247775"/>
              <a:gd name="connsiteX0" fmla="*/ 1454613 w 2245188"/>
              <a:gd name="connsiteY0" fmla="*/ 1063625 h 1247775"/>
              <a:gd name="connsiteX1" fmla="*/ 1353013 w 2245188"/>
              <a:gd name="connsiteY1" fmla="*/ 1165225 h 1247775"/>
              <a:gd name="connsiteX2" fmla="*/ 1422863 w 2245188"/>
              <a:gd name="connsiteY2" fmla="*/ 1247775 h 1247775"/>
              <a:gd name="connsiteX3" fmla="*/ 2146763 w 2245188"/>
              <a:gd name="connsiteY3" fmla="*/ 1241425 h 1247775"/>
              <a:gd name="connsiteX4" fmla="*/ 2245188 w 2245188"/>
              <a:gd name="connsiteY4" fmla="*/ 1146175 h 1247775"/>
              <a:gd name="connsiteX5" fmla="*/ 2242013 w 2245188"/>
              <a:gd name="connsiteY5" fmla="*/ 409575 h 1247775"/>
              <a:gd name="connsiteX6" fmla="*/ 2159463 w 2245188"/>
              <a:gd name="connsiteY6" fmla="*/ 365125 h 1247775"/>
              <a:gd name="connsiteX7" fmla="*/ 2054688 w 2245188"/>
              <a:gd name="connsiteY7" fmla="*/ 463550 h 1247775"/>
              <a:gd name="connsiteX8" fmla="*/ 1622888 w 2245188"/>
              <a:gd name="connsiteY8" fmla="*/ 44450 h 1247775"/>
              <a:gd name="connsiteX9" fmla="*/ 1543513 w 2245188"/>
              <a:gd name="connsiteY9" fmla="*/ 0 h 1247775"/>
              <a:gd name="connsiteX10" fmla="*/ 251288 w 2245188"/>
              <a:gd name="connsiteY10" fmla="*/ 15875 h 1247775"/>
              <a:gd name="connsiteX11" fmla="*/ 3638 w 2245188"/>
              <a:gd name="connsiteY11" fmla="*/ 352425 h 1247775"/>
              <a:gd name="connsiteX12" fmla="*/ 130639 w 2245188"/>
              <a:gd name="connsiteY12" fmla="*/ 146050 h 1247775"/>
              <a:gd name="connsiteX13" fmla="*/ 489414 w 2245188"/>
              <a:gd name="connsiteY13" fmla="*/ 95250 h 1247775"/>
              <a:gd name="connsiteX14" fmla="*/ 1457789 w 2245188"/>
              <a:gd name="connsiteY14" fmla="*/ 1069975 h 1247775"/>
              <a:gd name="connsiteX15" fmla="*/ 1454613 w 2245188"/>
              <a:gd name="connsiteY15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50975 w 2241550"/>
              <a:gd name="connsiteY0" fmla="*/ 1063625 h 1247775"/>
              <a:gd name="connsiteX1" fmla="*/ 1349375 w 2241550"/>
              <a:gd name="connsiteY1" fmla="*/ 1165225 h 1247775"/>
              <a:gd name="connsiteX2" fmla="*/ 1419225 w 2241550"/>
              <a:gd name="connsiteY2" fmla="*/ 1247775 h 1247775"/>
              <a:gd name="connsiteX3" fmla="*/ 2143125 w 2241550"/>
              <a:gd name="connsiteY3" fmla="*/ 1241425 h 1247775"/>
              <a:gd name="connsiteX4" fmla="*/ 2241550 w 2241550"/>
              <a:gd name="connsiteY4" fmla="*/ 1146175 h 1247775"/>
              <a:gd name="connsiteX5" fmla="*/ 2238375 w 2241550"/>
              <a:gd name="connsiteY5" fmla="*/ 409575 h 1247775"/>
              <a:gd name="connsiteX6" fmla="*/ 2155825 w 2241550"/>
              <a:gd name="connsiteY6" fmla="*/ 365125 h 1247775"/>
              <a:gd name="connsiteX7" fmla="*/ 2051050 w 2241550"/>
              <a:gd name="connsiteY7" fmla="*/ 463550 h 1247775"/>
              <a:gd name="connsiteX8" fmla="*/ 1619250 w 2241550"/>
              <a:gd name="connsiteY8" fmla="*/ 44450 h 1247775"/>
              <a:gd name="connsiteX9" fmla="*/ 1539875 w 2241550"/>
              <a:gd name="connsiteY9" fmla="*/ 0 h 1247775"/>
              <a:gd name="connsiteX10" fmla="*/ 247650 w 2241550"/>
              <a:gd name="connsiteY10" fmla="*/ 15875 h 1247775"/>
              <a:gd name="connsiteX11" fmla="*/ 0 w 2241550"/>
              <a:gd name="connsiteY11" fmla="*/ 352425 h 1247775"/>
              <a:gd name="connsiteX12" fmla="*/ 485776 w 2241550"/>
              <a:gd name="connsiteY12" fmla="*/ 95250 h 1247775"/>
              <a:gd name="connsiteX13" fmla="*/ 1454151 w 2241550"/>
              <a:gd name="connsiteY13" fmla="*/ 1069975 h 1247775"/>
              <a:gd name="connsiteX14" fmla="*/ 1450975 w 2241550"/>
              <a:gd name="connsiteY14" fmla="*/ 1063625 h 1247775"/>
              <a:gd name="connsiteX0" fmla="*/ 1444625 w 2235200"/>
              <a:gd name="connsiteY0" fmla="*/ 1063625 h 1247775"/>
              <a:gd name="connsiteX1" fmla="*/ 1343025 w 2235200"/>
              <a:gd name="connsiteY1" fmla="*/ 1165225 h 1247775"/>
              <a:gd name="connsiteX2" fmla="*/ 1412875 w 2235200"/>
              <a:gd name="connsiteY2" fmla="*/ 1247775 h 1247775"/>
              <a:gd name="connsiteX3" fmla="*/ 2136775 w 2235200"/>
              <a:gd name="connsiteY3" fmla="*/ 1241425 h 1247775"/>
              <a:gd name="connsiteX4" fmla="*/ 2235200 w 2235200"/>
              <a:gd name="connsiteY4" fmla="*/ 1146175 h 1247775"/>
              <a:gd name="connsiteX5" fmla="*/ 2232025 w 2235200"/>
              <a:gd name="connsiteY5" fmla="*/ 409575 h 1247775"/>
              <a:gd name="connsiteX6" fmla="*/ 2149475 w 2235200"/>
              <a:gd name="connsiteY6" fmla="*/ 365125 h 1247775"/>
              <a:gd name="connsiteX7" fmla="*/ 2044700 w 2235200"/>
              <a:gd name="connsiteY7" fmla="*/ 463550 h 1247775"/>
              <a:gd name="connsiteX8" fmla="*/ 1612900 w 2235200"/>
              <a:gd name="connsiteY8" fmla="*/ 44450 h 1247775"/>
              <a:gd name="connsiteX9" fmla="*/ 1533525 w 2235200"/>
              <a:gd name="connsiteY9" fmla="*/ 0 h 1247775"/>
              <a:gd name="connsiteX10" fmla="*/ 241300 w 2235200"/>
              <a:gd name="connsiteY10" fmla="*/ 15875 h 1247775"/>
              <a:gd name="connsiteX11" fmla="*/ 0 w 2235200"/>
              <a:gd name="connsiteY11" fmla="*/ 269875 h 1247775"/>
              <a:gd name="connsiteX12" fmla="*/ 479426 w 2235200"/>
              <a:gd name="connsiteY12" fmla="*/ 95250 h 1247775"/>
              <a:gd name="connsiteX13" fmla="*/ 1447801 w 2235200"/>
              <a:gd name="connsiteY13" fmla="*/ 1069975 h 1247775"/>
              <a:gd name="connsiteX14" fmla="*/ 1444625 w 2235200"/>
              <a:gd name="connsiteY14" fmla="*/ 1063625 h 1247775"/>
              <a:gd name="connsiteX0" fmla="*/ 1492250 w 2282825"/>
              <a:gd name="connsiteY0" fmla="*/ 1063625 h 1247775"/>
              <a:gd name="connsiteX1" fmla="*/ 1390650 w 2282825"/>
              <a:gd name="connsiteY1" fmla="*/ 1165225 h 1247775"/>
              <a:gd name="connsiteX2" fmla="*/ 1460500 w 2282825"/>
              <a:gd name="connsiteY2" fmla="*/ 1247775 h 1247775"/>
              <a:gd name="connsiteX3" fmla="*/ 2184400 w 2282825"/>
              <a:gd name="connsiteY3" fmla="*/ 1241425 h 1247775"/>
              <a:gd name="connsiteX4" fmla="*/ 2282825 w 2282825"/>
              <a:gd name="connsiteY4" fmla="*/ 1146175 h 1247775"/>
              <a:gd name="connsiteX5" fmla="*/ 2279650 w 2282825"/>
              <a:gd name="connsiteY5" fmla="*/ 409575 h 1247775"/>
              <a:gd name="connsiteX6" fmla="*/ 2197100 w 2282825"/>
              <a:gd name="connsiteY6" fmla="*/ 365125 h 1247775"/>
              <a:gd name="connsiteX7" fmla="*/ 2092325 w 2282825"/>
              <a:gd name="connsiteY7" fmla="*/ 463550 h 1247775"/>
              <a:gd name="connsiteX8" fmla="*/ 1660525 w 2282825"/>
              <a:gd name="connsiteY8" fmla="*/ 44450 h 1247775"/>
              <a:gd name="connsiteX9" fmla="*/ 1581150 w 2282825"/>
              <a:gd name="connsiteY9" fmla="*/ 0 h 1247775"/>
              <a:gd name="connsiteX10" fmla="*/ 288925 w 2282825"/>
              <a:gd name="connsiteY10" fmla="*/ 15875 h 1247775"/>
              <a:gd name="connsiteX11" fmla="*/ 0 w 2282825"/>
              <a:gd name="connsiteY11" fmla="*/ 304800 h 1247775"/>
              <a:gd name="connsiteX12" fmla="*/ 527051 w 2282825"/>
              <a:gd name="connsiteY12" fmla="*/ 95250 h 1247775"/>
              <a:gd name="connsiteX13" fmla="*/ 1495426 w 2282825"/>
              <a:gd name="connsiteY13" fmla="*/ 1069975 h 1247775"/>
              <a:gd name="connsiteX14" fmla="*/ 1492250 w 2282825"/>
              <a:gd name="connsiteY14" fmla="*/ 1063625 h 1247775"/>
              <a:gd name="connsiteX0" fmla="*/ 1514475 w 2305050"/>
              <a:gd name="connsiteY0" fmla="*/ 1063625 h 1247775"/>
              <a:gd name="connsiteX1" fmla="*/ 1412875 w 2305050"/>
              <a:gd name="connsiteY1" fmla="*/ 1165225 h 1247775"/>
              <a:gd name="connsiteX2" fmla="*/ 1482725 w 2305050"/>
              <a:gd name="connsiteY2" fmla="*/ 1247775 h 1247775"/>
              <a:gd name="connsiteX3" fmla="*/ 2206625 w 2305050"/>
              <a:gd name="connsiteY3" fmla="*/ 1241425 h 1247775"/>
              <a:gd name="connsiteX4" fmla="*/ 2305050 w 2305050"/>
              <a:gd name="connsiteY4" fmla="*/ 1146175 h 1247775"/>
              <a:gd name="connsiteX5" fmla="*/ 2301875 w 2305050"/>
              <a:gd name="connsiteY5" fmla="*/ 409575 h 1247775"/>
              <a:gd name="connsiteX6" fmla="*/ 2219325 w 2305050"/>
              <a:gd name="connsiteY6" fmla="*/ 365125 h 1247775"/>
              <a:gd name="connsiteX7" fmla="*/ 2114550 w 2305050"/>
              <a:gd name="connsiteY7" fmla="*/ 463550 h 1247775"/>
              <a:gd name="connsiteX8" fmla="*/ 1682750 w 2305050"/>
              <a:gd name="connsiteY8" fmla="*/ 44450 h 1247775"/>
              <a:gd name="connsiteX9" fmla="*/ 1603375 w 2305050"/>
              <a:gd name="connsiteY9" fmla="*/ 0 h 1247775"/>
              <a:gd name="connsiteX10" fmla="*/ 311150 w 2305050"/>
              <a:gd name="connsiteY10" fmla="*/ 15875 h 1247775"/>
              <a:gd name="connsiteX11" fmla="*/ 0 w 2305050"/>
              <a:gd name="connsiteY11" fmla="*/ 323850 h 1247775"/>
              <a:gd name="connsiteX12" fmla="*/ 549276 w 2305050"/>
              <a:gd name="connsiteY12" fmla="*/ 95250 h 1247775"/>
              <a:gd name="connsiteX13" fmla="*/ 1517651 w 2305050"/>
              <a:gd name="connsiteY13" fmla="*/ 1069975 h 1247775"/>
              <a:gd name="connsiteX14" fmla="*/ 1514475 w 230505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0"/>
              <a:gd name="connsiteY0" fmla="*/ 1063625 h 1247775"/>
              <a:gd name="connsiteX1" fmla="*/ 1457325 w 2349500"/>
              <a:gd name="connsiteY1" fmla="*/ 1165225 h 1247775"/>
              <a:gd name="connsiteX2" fmla="*/ 1527175 w 2349500"/>
              <a:gd name="connsiteY2" fmla="*/ 1247775 h 1247775"/>
              <a:gd name="connsiteX3" fmla="*/ 2251075 w 2349500"/>
              <a:gd name="connsiteY3" fmla="*/ 1241425 h 1247775"/>
              <a:gd name="connsiteX4" fmla="*/ 2349500 w 2349500"/>
              <a:gd name="connsiteY4" fmla="*/ 1146175 h 1247775"/>
              <a:gd name="connsiteX5" fmla="*/ 2346325 w 2349500"/>
              <a:gd name="connsiteY5" fmla="*/ 409575 h 1247775"/>
              <a:gd name="connsiteX6" fmla="*/ 2263775 w 2349500"/>
              <a:gd name="connsiteY6" fmla="*/ 365125 h 1247775"/>
              <a:gd name="connsiteX7" fmla="*/ 2159000 w 2349500"/>
              <a:gd name="connsiteY7" fmla="*/ 463550 h 1247775"/>
              <a:gd name="connsiteX8" fmla="*/ 1727200 w 2349500"/>
              <a:gd name="connsiteY8" fmla="*/ 44450 h 1247775"/>
              <a:gd name="connsiteX9" fmla="*/ 1647825 w 2349500"/>
              <a:gd name="connsiteY9" fmla="*/ 0 h 1247775"/>
              <a:gd name="connsiteX10" fmla="*/ 355600 w 2349500"/>
              <a:gd name="connsiteY10" fmla="*/ 15875 h 1247775"/>
              <a:gd name="connsiteX11" fmla="*/ 0 w 2349500"/>
              <a:gd name="connsiteY11" fmla="*/ 342900 h 1247775"/>
              <a:gd name="connsiteX12" fmla="*/ 593726 w 2349500"/>
              <a:gd name="connsiteY12" fmla="*/ 95250 h 1247775"/>
              <a:gd name="connsiteX13" fmla="*/ 1562101 w 2349500"/>
              <a:gd name="connsiteY13" fmla="*/ 1069975 h 1247775"/>
              <a:gd name="connsiteX14" fmla="*/ 1558925 w 2349500"/>
              <a:gd name="connsiteY14" fmla="*/ 1063625 h 1247775"/>
              <a:gd name="connsiteX0" fmla="*/ 1558925 w 2349503"/>
              <a:gd name="connsiteY0" fmla="*/ 1063625 h 1247775"/>
              <a:gd name="connsiteX1" fmla="*/ 1457325 w 2349503"/>
              <a:gd name="connsiteY1" fmla="*/ 1165225 h 1247775"/>
              <a:gd name="connsiteX2" fmla="*/ 1527175 w 2349503"/>
              <a:gd name="connsiteY2" fmla="*/ 1247775 h 1247775"/>
              <a:gd name="connsiteX3" fmla="*/ 2251075 w 2349503"/>
              <a:gd name="connsiteY3" fmla="*/ 1241425 h 1247775"/>
              <a:gd name="connsiteX4" fmla="*/ 2349500 w 2349503"/>
              <a:gd name="connsiteY4" fmla="*/ 1146175 h 1247775"/>
              <a:gd name="connsiteX5" fmla="*/ 2346325 w 2349503"/>
              <a:gd name="connsiteY5" fmla="*/ 409575 h 1247775"/>
              <a:gd name="connsiteX6" fmla="*/ 2263775 w 2349503"/>
              <a:gd name="connsiteY6" fmla="*/ 365125 h 1247775"/>
              <a:gd name="connsiteX7" fmla="*/ 2159000 w 2349503"/>
              <a:gd name="connsiteY7" fmla="*/ 463550 h 1247775"/>
              <a:gd name="connsiteX8" fmla="*/ 1727200 w 2349503"/>
              <a:gd name="connsiteY8" fmla="*/ 44450 h 1247775"/>
              <a:gd name="connsiteX9" fmla="*/ 1647825 w 2349503"/>
              <a:gd name="connsiteY9" fmla="*/ 0 h 1247775"/>
              <a:gd name="connsiteX10" fmla="*/ 355600 w 2349503"/>
              <a:gd name="connsiteY10" fmla="*/ 15875 h 1247775"/>
              <a:gd name="connsiteX11" fmla="*/ 0 w 2349503"/>
              <a:gd name="connsiteY11" fmla="*/ 342900 h 1247775"/>
              <a:gd name="connsiteX12" fmla="*/ 593726 w 2349503"/>
              <a:gd name="connsiteY12" fmla="*/ 95250 h 1247775"/>
              <a:gd name="connsiteX13" fmla="*/ 1562101 w 2349503"/>
              <a:gd name="connsiteY13" fmla="*/ 1069975 h 1247775"/>
              <a:gd name="connsiteX14" fmla="*/ 1558925 w 2349503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75"/>
              <a:gd name="connsiteX1" fmla="*/ 1457325 w 2349504"/>
              <a:gd name="connsiteY1" fmla="*/ 1165225 h 1247775"/>
              <a:gd name="connsiteX2" fmla="*/ 1527175 w 2349504"/>
              <a:gd name="connsiteY2" fmla="*/ 1247775 h 1247775"/>
              <a:gd name="connsiteX3" fmla="*/ 2251075 w 2349504"/>
              <a:gd name="connsiteY3" fmla="*/ 1241425 h 1247775"/>
              <a:gd name="connsiteX4" fmla="*/ 2349500 w 2349504"/>
              <a:gd name="connsiteY4" fmla="*/ 1146175 h 1247775"/>
              <a:gd name="connsiteX5" fmla="*/ 2346325 w 2349504"/>
              <a:gd name="connsiteY5" fmla="*/ 409575 h 1247775"/>
              <a:gd name="connsiteX6" fmla="*/ 2263775 w 2349504"/>
              <a:gd name="connsiteY6" fmla="*/ 365125 h 1247775"/>
              <a:gd name="connsiteX7" fmla="*/ 2159000 w 2349504"/>
              <a:gd name="connsiteY7" fmla="*/ 463550 h 1247775"/>
              <a:gd name="connsiteX8" fmla="*/ 1727200 w 2349504"/>
              <a:gd name="connsiteY8" fmla="*/ 44450 h 1247775"/>
              <a:gd name="connsiteX9" fmla="*/ 1647825 w 2349504"/>
              <a:gd name="connsiteY9" fmla="*/ 0 h 1247775"/>
              <a:gd name="connsiteX10" fmla="*/ 355600 w 2349504"/>
              <a:gd name="connsiteY10" fmla="*/ 15875 h 1247775"/>
              <a:gd name="connsiteX11" fmla="*/ 0 w 2349504"/>
              <a:gd name="connsiteY11" fmla="*/ 342900 h 1247775"/>
              <a:gd name="connsiteX12" fmla="*/ 593726 w 2349504"/>
              <a:gd name="connsiteY12" fmla="*/ 95250 h 1247775"/>
              <a:gd name="connsiteX13" fmla="*/ 1562101 w 2349504"/>
              <a:gd name="connsiteY13" fmla="*/ 1069975 h 1247775"/>
              <a:gd name="connsiteX14" fmla="*/ 1558925 w 2349504"/>
              <a:gd name="connsiteY14" fmla="*/ 1063625 h 1247775"/>
              <a:gd name="connsiteX0" fmla="*/ 1558925 w 2349504"/>
              <a:gd name="connsiteY0" fmla="*/ 1063625 h 1247789"/>
              <a:gd name="connsiteX1" fmla="*/ 1457325 w 2349504"/>
              <a:gd name="connsiteY1" fmla="*/ 1165225 h 1247789"/>
              <a:gd name="connsiteX2" fmla="*/ 1527175 w 2349504"/>
              <a:gd name="connsiteY2" fmla="*/ 1247775 h 1247789"/>
              <a:gd name="connsiteX3" fmla="*/ 2251075 w 2349504"/>
              <a:gd name="connsiteY3" fmla="*/ 1241425 h 1247789"/>
              <a:gd name="connsiteX4" fmla="*/ 2349500 w 2349504"/>
              <a:gd name="connsiteY4" fmla="*/ 1146175 h 1247789"/>
              <a:gd name="connsiteX5" fmla="*/ 2346325 w 2349504"/>
              <a:gd name="connsiteY5" fmla="*/ 409575 h 1247789"/>
              <a:gd name="connsiteX6" fmla="*/ 2263775 w 2349504"/>
              <a:gd name="connsiteY6" fmla="*/ 365125 h 1247789"/>
              <a:gd name="connsiteX7" fmla="*/ 2159000 w 2349504"/>
              <a:gd name="connsiteY7" fmla="*/ 463550 h 1247789"/>
              <a:gd name="connsiteX8" fmla="*/ 1727200 w 2349504"/>
              <a:gd name="connsiteY8" fmla="*/ 44450 h 1247789"/>
              <a:gd name="connsiteX9" fmla="*/ 1647825 w 2349504"/>
              <a:gd name="connsiteY9" fmla="*/ 0 h 1247789"/>
              <a:gd name="connsiteX10" fmla="*/ 355600 w 2349504"/>
              <a:gd name="connsiteY10" fmla="*/ 15875 h 1247789"/>
              <a:gd name="connsiteX11" fmla="*/ 0 w 2349504"/>
              <a:gd name="connsiteY11" fmla="*/ 342900 h 1247789"/>
              <a:gd name="connsiteX12" fmla="*/ 593726 w 2349504"/>
              <a:gd name="connsiteY12" fmla="*/ 95250 h 1247789"/>
              <a:gd name="connsiteX13" fmla="*/ 1562101 w 2349504"/>
              <a:gd name="connsiteY13" fmla="*/ 1069975 h 1247789"/>
              <a:gd name="connsiteX14" fmla="*/ 1558925 w 2349504"/>
              <a:gd name="connsiteY14" fmla="*/ 1063625 h 1247789"/>
              <a:gd name="connsiteX0" fmla="*/ 1558925 w 2349504"/>
              <a:gd name="connsiteY0" fmla="*/ 1063625 h 1247791"/>
              <a:gd name="connsiteX1" fmla="*/ 1457325 w 2349504"/>
              <a:gd name="connsiteY1" fmla="*/ 1165225 h 1247791"/>
              <a:gd name="connsiteX2" fmla="*/ 1527175 w 2349504"/>
              <a:gd name="connsiteY2" fmla="*/ 1247775 h 1247791"/>
              <a:gd name="connsiteX3" fmla="*/ 2251075 w 2349504"/>
              <a:gd name="connsiteY3" fmla="*/ 1241425 h 1247791"/>
              <a:gd name="connsiteX4" fmla="*/ 2349500 w 2349504"/>
              <a:gd name="connsiteY4" fmla="*/ 1146175 h 1247791"/>
              <a:gd name="connsiteX5" fmla="*/ 2346325 w 2349504"/>
              <a:gd name="connsiteY5" fmla="*/ 409575 h 1247791"/>
              <a:gd name="connsiteX6" fmla="*/ 2263775 w 2349504"/>
              <a:gd name="connsiteY6" fmla="*/ 365125 h 1247791"/>
              <a:gd name="connsiteX7" fmla="*/ 2159000 w 2349504"/>
              <a:gd name="connsiteY7" fmla="*/ 463550 h 1247791"/>
              <a:gd name="connsiteX8" fmla="*/ 1727200 w 2349504"/>
              <a:gd name="connsiteY8" fmla="*/ 44450 h 1247791"/>
              <a:gd name="connsiteX9" fmla="*/ 1647825 w 2349504"/>
              <a:gd name="connsiteY9" fmla="*/ 0 h 1247791"/>
              <a:gd name="connsiteX10" fmla="*/ 355600 w 2349504"/>
              <a:gd name="connsiteY10" fmla="*/ 15875 h 1247791"/>
              <a:gd name="connsiteX11" fmla="*/ 0 w 2349504"/>
              <a:gd name="connsiteY11" fmla="*/ 342900 h 1247791"/>
              <a:gd name="connsiteX12" fmla="*/ 593726 w 2349504"/>
              <a:gd name="connsiteY12" fmla="*/ 95250 h 1247791"/>
              <a:gd name="connsiteX13" fmla="*/ 1562101 w 2349504"/>
              <a:gd name="connsiteY13" fmla="*/ 1069975 h 1247791"/>
              <a:gd name="connsiteX14" fmla="*/ 1558925 w 2349504"/>
              <a:gd name="connsiteY14" fmla="*/ 1063625 h 1247791"/>
              <a:gd name="connsiteX0" fmla="*/ 1558925 w 2349504"/>
              <a:gd name="connsiteY0" fmla="*/ 106362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14" fmla="*/ 1558925 w 2349504"/>
              <a:gd name="connsiteY14" fmla="*/ 106362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93726 w 2349504"/>
              <a:gd name="connsiteY12" fmla="*/ 95250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46101 w 2349504"/>
              <a:gd name="connsiteY12" fmla="*/ 90488 h 1247802"/>
              <a:gd name="connsiteX13" fmla="*/ 1562101 w 2349504"/>
              <a:gd name="connsiteY13" fmla="*/ 1069975 h 1247802"/>
              <a:gd name="connsiteX0" fmla="*/ 1562101 w 2349504"/>
              <a:gd name="connsiteY0" fmla="*/ 1069975 h 1247802"/>
              <a:gd name="connsiteX1" fmla="*/ 1457325 w 2349504"/>
              <a:gd name="connsiteY1" fmla="*/ 1165225 h 1247802"/>
              <a:gd name="connsiteX2" fmla="*/ 1527175 w 2349504"/>
              <a:gd name="connsiteY2" fmla="*/ 1247775 h 1247802"/>
              <a:gd name="connsiteX3" fmla="*/ 2251075 w 2349504"/>
              <a:gd name="connsiteY3" fmla="*/ 1241425 h 1247802"/>
              <a:gd name="connsiteX4" fmla="*/ 2349500 w 2349504"/>
              <a:gd name="connsiteY4" fmla="*/ 1146175 h 1247802"/>
              <a:gd name="connsiteX5" fmla="*/ 2346325 w 2349504"/>
              <a:gd name="connsiteY5" fmla="*/ 409575 h 1247802"/>
              <a:gd name="connsiteX6" fmla="*/ 2263775 w 2349504"/>
              <a:gd name="connsiteY6" fmla="*/ 365125 h 1247802"/>
              <a:gd name="connsiteX7" fmla="*/ 2159000 w 2349504"/>
              <a:gd name="connsiteY7" fmla="*/ 463550 h 1247802"/>
              <a:gd name="connsiteX8" fmla="*/ 1727200 w 2349504"/>
              <a:gd name="connsiteY8" fmla="*/ 44450 h 1247802"/>
              <a:gd name="connsiteX9" fmla="*/ 1647825 w 2349504"/>
              <a:gd name="connsiteY9" fmla="*/ 0 h 1247802"/>
              <a:gd name="connsiteX10" fmla="*/ 355600 w 2349504"/>
              <a:gd name="connsiteY10" fmla="*/ 15875 h 1247802"/>
              <a:gd name="connsiteX11" fmla="*/ 0 w 2349504"/>
              <a:gd name="connsiteY11" fmla="*/ 342900 h 1247802"/>
              <a:gd name="connsiteX12" fmla="*/ 546101 w 2349504"/>
              <a:gd name="connsiteY12" fmla="*/ 90488 h 1247802"/>
              <a:gd name="connsiteX13" fmla="*/ 1562101 w 2349504"/>
              <a:gd name="connsiteY13" fmla="*/ 1069975 h 12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49504" h="1247802">
                <a:moveTo>
                  <a:pt x="1562101" y="1069975"/>
                </a:moveTo>
                <a:lnTo>
                  <a:pt x="1457325" y="1165225"/>
                </a:lnTo>
                <a:cubicBezTo>
                  <a:pt x="1413934" y="1218936"/>
                  <a:pt x="1465792" y="1248833"/>
                  <a:pt x="1527175" y="1247775"/>
                </a:cubicBezTo>
                <a:lnTo>
                  <a:pt x="2251075" y="1241425"/>
                </a:lnTo>
                <a:cubicBezTo>
                  <a:pt x="2302933" y="1245393"/>
                  <a:pt x="2350030" y="1201738"/>
                  <a:pt x="2349500" y="1146175"/>
                </a:cubicBezTo>
                <a:cubicBezTo>
                  <a:pt x="2348442" y="900642"/>
                  <a:pt x="2347383" y="655108"/>
                  <a:pt x="2346325" y="409575"/>
                </a:cubicBezTo>
                <a:cubicBezTo>
                  <a:pt x="2345003" y="342369"/>
                  <a:pt x="2296054" y="334698"/>
                  <a:pt x="2263775" y="365125"/>
                </a:cubicBezTo>
                <a:lnTo>
                  <a:pt x="2159000" y="463550"/>
                </a:lnTo>
                <a:lnTo>
                  <a:pt x="1727200" y="44450"/>
                </a:lnTo>
                <a:cubicBezTo>
                  <a:pt x="1703917" y="16933"/>
                  <a:pt x="1681427" y="10054"/>
                  <a:pt x="1647825" y="0"/>
                </a:cubicBezTo>
                <a:lnTo>
                  <a:pt x="355600" y="15875"/>
                </a:lnTo>
                <a:cubicBezTo>
                  <a:pt x="97896" y="65617"/>
                  <a:pt x="38100" y="198437"/>
                  <a:pt x="0" y="342900"/>
                </a:cubicBezTo>
                <a:cubicBezTo>
                  <a:pt x="61913" y="95779"/>
                  <a:pt x="309564" y="-40216"/>
                  <a:pt x="546101" y="90488"/>
                </a:cubicBezTo>
                <a:cubicBezTo>
                  <a:pt x="782638" y="221192"/>
                  <a:pt x="1239309" y="745067"/>
                  <a:pt x="1562101" y="1069975"/>
                </a:cubicBezTo>
                <a:close/>
              </a:path>
            </a:pathLst>
          </a:custGeom>
          <a:solidFill>
            <a:srgbClr val="2169AB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40627" y="3939902"/>
            <a:ext cx="4290496" cy="707886"/>
            <a:chOff x="1440627" y="3939902"/>
            <a:chExt cx="4290496" cy="707886"/>
          </a:xfrm>
        </p:grpSpPr>
        <p:sp>
          <p:nvSpPr>
            <p:cNvPr id="18" name="矩形 17"/>
            <p:cNvSpPr/>
            <p:nvPr/>
          </p:nvSpPr>
          <p:spPr>
            <a:xfrm>
              <a:off x="2403226" y="3939902"/>
              <a:ext cx="79380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en-US" altLang="zh-CN" sz="4000" dirty="0" smtClean="0">
                  <a:solidFill>
                    <a:srgbClr val="11934B"/>
                  </a:solidFill>
                  <a:latin typeface="Algerian" pitchFamily="82" charset="0"/>
                </a:rPr>
                <a:t>03</a:t>
              </a:r>
              <a:endParaRPr lang="en-US" altLang="zh-CN" sz="4000" dirty="0">
                <a:solidFill>
                  <a:srgbClr val="11934B"/>
                </a:solidFill>
                <a:latin typeface="Algerian" pitchFamily="82" charset="0"/>
              </a:endParaRPr>
            </a:p>
          </p:txBody>
        </p:sp>
        <p:sp>
          <p:nvSpPr>
            <p:cNvPr id="19" name="直角三角形 2065"/>
            <p:cNvSpPr/>
            <p:nvPr/>
          </p:nvSpPr>
          <p:spPr>
            <a:xfrm rot="13697575">
              <a:off x="1443095" y="4264713"/>
              <a:ext cx="182608" cy="187543"/>
            </a:xfrm>
            <a:custGeom>
              <a:avLst/>
              <a:gdLst/>
              <a:ahLst/>
              <a:cxnLst/>
              <a:rect l="l" t="t" r="r" b="b"/>
              <a:pathLst>
                <a:path w="801896" h="801896">
                  <a:moveTo>
                    <a:pt x="0" y="801896"/>
                  </a:moveTo>
                  <a:lnTo>
                    <a:pt x="0" y="0"/>
                  </a:lnTo>
                  <a:lnTo>
                    <a:pt x="150766" y="150766"/>
                  </a:lnTo>
                  <a:lnTo>
                    <a:pt x="150766" y="633124"/>
                  </a:lnTo>
                  <a:lnTo>
                    <a:pt x="633123" y="633124"/>
                  </a:lnTo>
                  <a:lnTo>
                    <a:pt x="801896" y="801896"/>
                  </a:lnTo>
                  <a:close/>
                </a:path>
              </a:pathLst>
            </a:custGeom>
            <a:solidFill>
              <a:srgbClr val="11934B"/>
            </a:solidFill>
            <a:ln w="25400" cap="flat" cmpd="sng" algn="ctr">
              <a:solidFill>
                <a:srgbClr val="11934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11934B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52239" y="4115589"/>
              <a:ext cx="2478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800" b="1" dirty="0" smtClean="0">
                  <a:solidFill>
                    <a:srgbClr val="11934B"/>
                  </a:solidFill>
                  <a:latin typeface="微软雅黑" pitchFamily="34" charset="-122"/>
                  <a:ea typeface="微软雅黑" pitchFamily="34" charset="-122"/>
                </a:rPr>
                <a:t>query</a:t>
              </a:r>
              <a:r>
                <a:rPr lang="zh-CN" altLang="en-US" sz="1800" b="1" dirty="0" smtClean="0">
                  <a:solidFill>
                    <a:srgbClr val="11934B"/>
                  </a:solidFill>
                  <a:latin typeface="微软雅黑" pitchFamily="34" charset="-122"/>
                  <a:ea typeface="微软雅黑" pitchFamily="34" charset="-122"/>
                </a:rPr>
                <a:t>广泛、覆盖全面</a:t>
              </a:r>
              <a:endParaRPr lang="zh-CN" altLang="en-US" sz="1800" b="1" dirty="0">
                <a:solidFill>
                  <a:srgbClr val="11934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5557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4361087" y="4327726"/>
            <a:ext cx="2823486" cy="73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9" tIns="34279" rIns="68559" bIns="34279" anchor="ctr">
            <a:spAutoFit/>
          </a:bodyPr>
          <a:lstStyle/>
          <a:p>
            <a:pPr algn="ctr" defTabSz="914400">
              <a:spcBef>
                <a:spcPts val="900"/>
              </a:spcBef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满足需求的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服务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造字工房悦圆（非商用）常规体" pitchFamily="50" charset="-122"/>
              <a:ea typeface="造字工房悦圆（非商用）常规体" pitchFamily="50" charset="-122"/>
              <a:cs typeface="微软雅黑" charset="0"/>
            </a:endParaRPr>
          </a:p>
          <a:p>
            <a:pPr algn="ctr" defTabSz="914400">
              <a:spcBef>
                <a:spcPts val="900"/>
              </a:spcBef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直接暴露带来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调起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20516" y="4327726"/>
            <a:ext cx="2446445" cy="73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9" tIns="34279" rIns="68559" bIns="34279" anchor="ctr">
            <a:spAutoFit/>
          </a:bodyPr>
          <a:lstStyle/>
          <a:p>
            <a:pPr algn="ctr" defTabSz="914400">
              <a:spcBef>
                <a:spcPts val="900"/>
              </a:spcBef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功能特征、特色</a:t>
            </a: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内容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造字工房悦圆（非商用）常规体" pitchFamily="50" charset="-122"/>
              <a:ea typeface="造字工房悦圆（非商用）常规体" pitchFamily="50" charset="-122"/>
              <a:cs typeface="微软雅黑" charset="0"/>
            </a:endParaRPr>
          </a:p>
          <a:p>
            <a:pPr algn="ctr" defTabSz="914400">
              <a:spcBef>
                <a:spcPts val="900"/>
              </a:spcBef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直接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（非商用）常规体" pitchFamily="50" charset="-122"/>
                <a:ea typeface="造字工房悦圆（非商用）常规体" pitchFamily="50" charset="-122"/>
                <a:cs typeface="微软雅黑" charset="0"/>
              </a:rPr>
              <a:t>暴露带来下载</a:t>
            </a:r>
          </a:p>
        </p:txBody>
      </p:sp>
      <p:sp>
        <p:nvSpPr>
          <p:cNvPr id="4" name="TextBox 10"/>
          <p:cNvSpPr txBox="1"/>
          <p:nvPr/>
        </p:nvSpPr>
        <p:spPr>
          <a:xfrm>
            <a:off x="229976" y="881344"/>
            <a:ext cx="8494446" cy="677471"/>
          </a:xfrm>
          <a:prstGeom prst="rect">
            <a:avLst/>
          </a:prstGeom>
          <a:noFill/>
        </p:spPr>
        <p:txBody>
          <a:bodyPr wrap="square" lIns="68559" tIns="34279" rIns="68559" bIns="34279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285750" indent="-285750" defTabSz="9144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通过索引</a:t>
            </a:r>
            <a:r>
              <a:rPr lang="en-US" altLang="zh-CN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/</a:t>
            </a:r>
            <a:r>
              <a:rPr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整合</a:t>
            </a:r>
            <a:r>
              <a:rPr lang="en-US" altLang="zh-CN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APP</a:t>
            </a:r>
            <a:r>
              <a:rPr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内容，将</a:t>
            </a:r>
            <a:r>
              <a:rPr kumimoji="1"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用户的需求精准对应到</a:t>
            </a:r>
            <a:r>
              <a:rPr kumimoji="1" lang="en-US" altLang="zh-CN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APP</a:t>
            </a:r>
            <a:r>
              <a:rPr kumimoji="1"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中的内容</a:t>
            </a:r>
            <a:r>
              <a:rPr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，减少了用户认识和了解</a:t>
            </a:r>
            <a:r>
              <a:rPr lang="en-US" altLang="zh-CN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APP</a:t>
            </a:r>
            <a:r>
              <a:rPr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的成本，让</a:t>
            </a:r>
            <a:r>
              <a:rPr lang="en-US" altLang="zh-CN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APP </a:t>
            </a:r>
            <a:r>
              <a:rPr lang="zh-CN" altLang="en-US" sz="1400" b="1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更容易被下载和使用。</a:t>
            </a:r>
            <a:endParaRPr lang="en-US" altLang="zh-CN" sz="1400" b="1" dirty="0">
              <a:solidFill>
                <a:srgbClr val="11934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19" y="151365"/>
            <a:ext cx="959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INAPP——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快速下载、使用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745" y="1712309"/>
            <a:ext cx="4926684" cy="2500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8750" y="2569091"/>
            <a:ext cx="4084674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09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40995" y="1482267"/>
            <a:ext cx="1425135" cy="452298"/>
          </a:xfrm>
          <a:prstGeom prst="rect">
            <a:avLst/>
          </a:prstGeom>
          <a:noFill/>
          <a:ln w="19050" cap="flat" cmpd="sng" algn="ctr">
            <a:solidFill>
              <a:srgbClr val="11934B"/>
            </a:solidFill>
            <a:prstDash val="solid"/>
          </a:ln>
          <a:effectLst/>
        </p:spPr>
        <p:txBody>
          <a:bodyPr lIns="64274" tIns="32137" rIns="64274" bIns="3213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99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已</a:t>
            </a:r>
            <a:r>
              <a:rPr kumimoji="0" lang="zh-CN" altLang="en-US" sz="1699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1699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zh-CN" altLang="en-US" sz="1699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号店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540995" y="3415246"/>
            <a:ext cx="1425135" cy="452298"/>
          </a:xfrm>
          <a:prstGeom prst="rect">
            <a:avLst/>
          </a:prstGeom>
          <a:noFill/>
          <a:ln w="19050" cap="flat" cmpd="sng" algn="ctr">
            <a:solidFill>
              <a:srgbClr val="11934B"/>
            </a:solidFill>
            <a:prstDash val="solid"/>
          </a:ln>
          <a:effectLst/>
        </p:spPr>
        <p:txBody>
          <a:bodyPr lIns="64274" tIns="32137" rIns="64274" bIns="3213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99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未</a:t>
            </a:r>
            <a:r>
              <a:rPr kumimoji="0" lang="zh-CN" altLang="en-US" sz="1699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安装</a:t>
            </a:r>
            <a:r>
              <a:rPr kumimoji="0" lang="en-US" altLang="zh-CN" sz="1699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zh-CN" altLang="en-US" sz="1699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号店</a:t>
            </a:r>
          </a:p>
        </p:txBody>
      </p:sp>
      <p:sp>
        <p:nvSpPr>
          <p:cNvPr id="4" name="右箭头 3"/>
          <p:cNvSpPr/>
          <p:nvPr/>
        </p:nvSpPr>
        <p:spPr>
          <a:xfrm>
            <a:off x="2268927" y="1574314"/>
            <a:ext cx="287471" cy="287249"/>
          </a:xfrm>
          <a:prstGeom prst="rightArrow">
            <a:avLst>
              <a:gd name="adj1" fmla="val 44121"/>
              <a:gd name="adj2" fmla="val 52940"/>
            </a:avLst>
          </a:prstGeom>
          <a:solidFill>
            <a:srgbClr val="11934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219177" y="3470791"/>
            <a:ext cx="1151648" cy="341207"/>
          </a:xfrm>
          <a:prstGeom prst="rect">
            <a:avLst/>
          </a:prstGeom>
          <a:noFill/>
          <a:ln w="19050" cap="flat" cmpd="sng" algn="ctr">
            <a:solidFill>
              <a:srgbClr val="11934B"/>
            </a:solidFill>
            <a:prstDash val="solid"/>
          </a:ln>
          <a:effectLst/>
        </p:spPr>
        <p:txBody>
          <a:bodyPr lIns="64274" tIns="32137" rIns="64274" bIns="3213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直接下载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号店</a:t>
            </a:r>
          </a:p>
        </p:txBody>
      </p:sp>
      <p:sp>
        <p:nvSpPr>
          <p:cNvPr id="6" name="右箭头 5"/>
          <p:cNvSpPr/>
          <p:nvPr/>
        </p:nvSpPr>
        <p:spPr>
          <a:xfrm>
            <a:off x="4885881" y="1613990"/>
            <a:ext cx="1845693" cy="288836"/>
          </a:xfrm>
          <a:prstGeom prst="rightArrow">
            <a:avLst>
              <a:gd name="adj1" fmla="val 44121"/>
              <a:gd name="adj2" fmla="val 52940"/>
            </a:avLst>
          </a:prstGeom>
          <a:solidFill>
            <a:srgbClr val="11934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99" b="0" i="0" u="none" strike="noStrike" kern="0" cap="none" spc="0" normalizeH="0" baseline="0" noProof="0" smtClean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268927" y="3507565"/>
            <a:ext cx="287471" cy="287249"/>
          </a:xfrm>
          <a:prstGeom prst="rightArrow">
            <a:avLst>
              <a:gd name="adj1" fmla="val 44121"/>
              <a:gd name="adj2" fmla="val 52940"/>
            </a:avLst>
          </a:prstGeom>
          <a:solidFill>
            <a:srgbClr val="11934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835449" y="3507565"/>
            <a:ext cx="287471" cy="287249"/>
          </a:xfrm>
          <a:prstGeom prst="rightArrow">
            <a:avLst>
              <a:gd name="adj1" fmla="val 44121"/>
              <a:gd name="adj2" fmla="val 52940"/>
            </a:avLst>
          </a:prstGeom>
          <a:solidFill>
            <a:srgbClr val="11934B"/>
          </a:solidFill>
          <a:ln w="3175" cap="flat" cmpd="sng" algn="ctr">
            <a:solidFill>
              <a:srgbClr val="11934B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479503" y="3507565"/>
            <a:ext cx="287471" cy="287249"/>
          </a:xfrm>
          <a:prstGeom prst="rightArrow">
            <a:avLst>
              <a:gd name="adj1" fmla="val 44121"/>
              <a:gd name="adj2" fmla="val 52940"/>
            </a:avLst>
          </a:prstGeom>
          <a:solidFill>
            <a:srgbClr val="11934B"/>
          </a:solidFill>
          <a:ln w="3175" cap="flat" cmpd="sng" algn="ctr">
            <a:solidFill>
              <a:srgbClr val="11934B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799" b="0" i="0" u="none" strike="noStrike" kern="0" cap="none" spc="0" normalizeH="0" baseline="0" noProof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0697" y="988063"/>
            <a:ext cx="1960450" cy="3349858"/>
          </a:xfrm>
          <a:prstGeom prst="rect">
            <a:avLst/>
          </a:prstGeom>
          <a:ln>
            <a:solidFill>
              <a:srgbClr val="11934B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356" y="844091"/>
            <a:ext cx="1886947" cy="1727659"/>
          </a:xfrm>
          <a:prstGeom prst="rect">
            <a:avLst/>
          </a:prstGeom>
          <a:ln>
            <a:solidFill>
              <a:srgbClr val="11934B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2356" y="2859694"/>
            <a:ext cx="1886947" cy="1727659"/>
          </a:xfrm>
          <a:prstGeom prst="rect">
            <a:avLst/>
          </a:prstGeom>
          <a:ln>
            <a:solidFill>
              <a:srgbClr val="11934B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238290" y="151365"/>
            <a:ext cx="455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INAPP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产品流程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45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59967"/>
            <a:ext cx="9144000" cy="2656415"/>
          </a:xfrm>
          <a:prstGeom prst="rect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2"/>
          <p:cNvSpPr>
            <a:spLocks noChangeArrowheads="1"/>
          </p:cNvSpPr>
          <p:nvPr/>
        </p:nvSpPr>
        <p:spPr bwMode="auto">
          <a:xfrm>
            <a:off x="0" y="3705408"/>
            <a:ext cx="91439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11934B"/>
                </a:solidFill>
                <a:latin typeface="微软雅黑" charset="0"/>
                <a:ea typeface="微软雅黑" charset="0"/>
                <a:cs typeface="微软雅黑" charset="0"/>
              </a:rPr>
              <a:t>通过</a:t>
            </a:r>
            <a:r>
              <a:rPr lang="zh-CN" altLang="en-US" sz="2400" b="1" dirty="0">
                <a:solidFill>
                  <a:srgbClr val="11934B"/>
                </a:solidFill>
                <a:latin typeface="微软雅黑" charset="0"/>
                <a:ea typeface="微软雅黑" charset="0"/>
                <a:cs typeface="微软雅黑" charset="0"/>
              </a:rPr>
              <a:t>缩短垂类直别用户需求的满足路径</a:t>
            </a:r>
            <a:r>
              <a:rPr lang="zh-CN" altLang="en-US" sz="2400" b="1" dirty="0" smtClean="0">
                <a:solidFill>
                  <a:srgbClr val="11934B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endParaRPr lang="en-US" altLang="zh-CN" sz="2400" b="1" dirty="0" smtClean="0">
              <a:solidFill>
                <a:srgbClr val="11934B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11934B"/>
                </a:solidFill>
                <a:latin typeface="微软雅黑" charset="0"/>
                <a:ea typeface="微软雅黑" charset="0"/>
                <a:cs typeface="微软雅黑" charset="0"/>
              </a:rPr>
              <a:t>优化</a:t>
            </a:r>
            <a:r>
              <a:rPr lang="zh-CN" altLang="en-US" sz="2400" b="1" dirty="0">
                <a:solidFill>
                  <a:srgbClr val="11934B"/>
                </a:solidFill>
                <a:latin typeface="微软雅黑" charset="0"/>
                <a:ea typeface="微软雅黑" charset="0"/>
                <a:cs typeface="微软雅黑" charset="0"/>
              </a:rPr>
              <a:t>其使用体验，提升服务转化率和用户粘性。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5595" y="1528469"/>
            <a:ext cx="2044193" cy="187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1423" y="1528469"/>
            <a:ext cx="2044193" cy="1871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868" y="1528469"/>
            <a:ext cx="2058794" cy="18849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9786" y="1489089"/>
            <a:ext cx="2281361" cy="19110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4395" y="1077900"/>
            <a:ext cx="2065267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18791" y="1077900"/>
            <a:ext cx="2050997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母婴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1423" y="1077900"/>
            <a:ext cx="2050997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01549" y="1077900"/>
            <a:ext cx="2289598" cy="448138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290" y="151365"/>
            <a:ext cx="455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全新面貌，多样化服务类别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60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840" y="1423640"/>
            <a:ext cx="2121171" cy="3641609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2849176" y="2692227"/>
            <a:ext cx="567124" cy="538089"/>
          </a:xfrm>
          <a:prstGeom prst="rightArrow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3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5350" y="1423640"/>
            <a:ext cx="2121171" cy="3641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5626" y="3643978"/>
            <a:ext cx="2067232" cy="1190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8821" y="2860142"/>
            <a:ext cx="1939357" cy="7403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35571" y="2343150"/>
            <a:ext cx="30587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专形式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更多展现形式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结论：预估日提升下载总量的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150%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290" y="151365"/>
            <a:ext cx="455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Inapp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样式升级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974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859967"/>
            <a:ext cx="9144000" cy="2656415"/>
          </a:xfrm>
          <a:prstGeom prst="rect">
            <a:avLst/>
          </a:prstGeom>
          <a:solidFill>
            <a:srgbClr val="14B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567574" y="970784"/>
            <a:ext cx="1620000" cy="1800000"/>
            <a:chOff x="1567574" y="704748"/>
            <a:chExt cx="1620000" cy="1800000"/>
          </a:xfrm>
        </p:grpSpPr>
        <p:sp>
          <p:nvSpPr>
            <p:cNvPr id="2" name="六边形 1"/>
            <p:cNvSpPr/>
            <p:nvPr/>
          </p:nvSpPr>
          <p:spPr>
            <a:xfrm rot="5400000">
              <a:off x="1477574" y="794748"/>
              <a:ext cx="1800000" cy="1620000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rgbClr val="11934B"/>
              </a:solidFill>
            </a:ln>
            <a:effectLst>
              <a:outerShdw blurRad="50800" dist="203200" dir="30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83508" y="1312361"/>
              <a:ext cx="15881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CPC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1655697" y="3271400"/>
            <a:ext cx="1443753" cy="2166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按点击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82197" y="2875118"/>
            <a:ext cx="190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Cost per Click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04786" y="850115"/>
            <a:ext cx="2865105" cy="2666267"/>
          </a:xfrm>
          <a:prstGeom prst="rect">
            <a:avLst/>
          </a:prstGeom>
          <a:solidFill>
            <a:srgbClr val="11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CPC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售卖；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付款要求：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全款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合同形式：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非标准合同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3270" y="3576540"/>
            <a:ext cx="4076230" cy="2091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特别提示：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、排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期先到先得，请至少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两周预定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、具体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投放时间视用户需求与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技术接入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参与百度助手的联运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8290" y="151365"/>
            <a:ext cx="455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售卖规则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119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12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21472"/>
          <a:stretch/>
        </p:blipFill>
        <p:spPr>
          <a:xfrm>
            <a:off x="0" y="1349828"/>
            <a:ext cx="9144000" cy="3498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3895" y="305444"/>
            <a:ext cx="8462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移动互联网进入高速发展期，用户需求多元化释放，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行业更加趋于细分化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4000" y="5325749"/>
            <a:ext cx="889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TalkingData</a:t>
            </a: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3896" y="744082"/>
            <a:ext cx="312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再难出现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67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38"/>
          <p:cNvGrpSpPr>
            <a:grpSpLocks/>
          </p:cNvGrpSpPr>
          <p:nvPr/>
        </p:nvGrpSpPr>
        <p:grpSpPr bwMode="auto">
          <a:xfrm>
            <a:off x="188021" y="606326"/>
            <a:ext cx="8642350" cy="3519216"/>
            <a:chOff x="1128217" y="1645498"/>
            <a:chExt cx="8640958" cy="3873970"/>
          </a:xfrm>
        </p:grpSpPr>
        <p:sp>
          <p:nvSpPr>
            <p:cNvPr id="34" name="矩形 33"/>
            <p:cNvSpPr/>
            <p:nvPr/>
          </p:nvSpPr>
          <p:spPr>
            <a:xfrm>
              <a:off x="1128217" y="3177403"/>
              <a:ext cx="1728510" cy="503194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391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销售洽谈</a:t>
              </a:r>
            </a:p>
          </p:txBody>
        </p:sp>
        <p:sp>
          <p:nvSpPr>
            <p:cNvPr id="38" name="文本框 12"/>
            <p:cNvSpPr txBox="1">
              <a:spLocks noChangeArrowheads="1"/>
            </p:cNvSpPr>
            <p:nvPr/>
          </p:nvSpPr>
          <p:spPr bwMode="auto">
            <a:xfrm>
              <a:off x="1488199" y="1645498"/>
              <a:ext cx="3383401" cy="386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391">
                <a:lnSpc>
                  <a:spcPct val="120000"/>
                </a:lnSpc>
                <a:defRPr/>
              </a:pPr>
              <a:r>
                <a:rPr lang="zh-CN" altLang="en-US" sz="1400" b="1" kern="0" dirty="0">
                  <a:solidFill>
                    <a:srgbClr val="1193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销售前期售卖、洽谈并确定购买意向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 flipV="1">
              <a:off x="4584044" y="3706434"/>
              <a:ext cx="0" cy="1347535"/>
            </a:xfrm>
            <a:prstGeom prst="line">
              <a:avLst/>
            </a:prstGeom>
            <a:gradFill rotWithShape="0">
              <a:gsLst>
                <a:gs pos="0">
                  <a:srgbClr val="4F81BD">
                    <a:lumMod val="5000"/>
                    <a:lumOff val="95000"/>
                  </a:srgbClr>
                </a:gs>
                <a:gs pos="63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 cmpd="sng" algn="ctr">
              <a:solidFill>
                <a:sysClr val="window" lastClr="FFFFFF">
                  <a:lumMod val="75000"/>
                </a:sysClr>
              </a:solidFill>
              <a:prstDash val="sysDot"/>
              <a:headEnd type="none" w="sm" len="sm"/>
              <a:tailEnd type="diamond" w="lg" len="lg"/>
            </a:ln>
            <a:effectLst/>
          </p:spPr>
        </p:cxnSp>
        <p:sp>
          <p:nvSpPr>
            <p:cNvPr id="40" name="文本框 18"/>
            <p:cNvSpPr txBox="1">
              <a:spLocks noChangeArrowheads="1"/>
            </p:cNvSpPr>
            <p:nvPr/>
          </p:nvSpPr>
          <p:spPr bwMode="auto">
            <a:xfrm>
              <a:off x="3648091" y="5133234"/>
              <a:ext cx="2523693" cy="386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14391">
                <a:lnSpc>
                  <a:spcPct val="120000"/>
                </a:lnSpc>
                <a:defRPr/>
              </a:pPr>
              <a:r>
                <a:rPr lang="zh-CN" altLang="en-US" sz="1400" b="1" kern="0" dirty="0" smtClean="0">
                  <a:solidFill>
                    <a:srgbClr val="1193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提供物料后</a:t>
              </a:r>
              <a:r>
                <a:rPr lang="zh-CN" altLang="en-US" sz="1400" b="1" kern="0" dirty="0">
                  <a:solidFill>
                    <a:srgbClr val="1193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进行产品资质审核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311958" y="2279632"/>
              <a:ext cx="0" cy="903690"/>
            </a:xfrm>
            <a:prstGeom prst="line">
              <a:avLst/>
            </a:prstGeom>
            <a:gradFill rotWithShape="0">
              <a:gsLst>
                <a:gs pos="0">
                  <a:srgbClr val="4F81BD">
                    <a:lumMod val="5000"/>
                    <a:lumOff val="95000"/>
                  </a:srgbClr>
                </a:gs>
                <a:gs pos="63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 cmpd="sng" algn="ctr">
              <a:solidFill>
                <a:sysClr val="window" lastClr="FFFFFF">
                  <a:lumMod val="75000"/>
                </a:sysClr>
              </a:solidFill>
              <a:prstDash val="sysDot"/>
              <a:headEnd type="none" w="sm" len="sm"/>
              <a:tailEnd type="diamond" w="lg" len="lg"/>
            </a:ln>
            <a:effectLst/>
          </p:spPr>
        </p:cxnSp>
        <p:sp>
          <p:nvSpPr>
            <p:cNvPr id="42" name="文本框 23"/>
            <p:cNvSpPr txBox="1">
              <a:spLocks noChangeArrowheads="1"/>
            </p:cNvSpPr>
            <p:nvPr/>
          </p:nvSpPr>
          <p:spPr bwMode="auto">
            <a:xfrm>
              <a:off x="5951976" y="1962565"/>
              <a:ext cx="1440359" cy="386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391">
                <a:lnSpc>
                  <a:spcPct val="120000"/>
                </a:lnSpc>
                <a:defRPr/>
              </a:pPr>
              <a:r>
                <a:rPr lang="zh-CN" altLang="en-US" sz="1400" b="1" kern="0" dirty="0">
                  <a:solidFill>
                    <a:srgbClr val="1193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技术对接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 flipV="1">
              <a:off x="8039872" y="3706434"/>
              <a:ext cx="0" cy="1347535"/>
            </a:xfrm>
            <a:prstGeom prst="line">
              <a:avLst/>
            </a:prstGeom>
            <a:gradFill rotWithShape="0">
              <a:gsLst>
                <a:gs pos="0">
                  <a:srgbClr val="4F81BD">
                    <a:lumMod val="5000"/>
                    <a:lumOff val="95000"/>
                  </a:srgbClr>
                </a:gs>
                <a:gs pos="63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 cmpd="sng" algn="ctr">
              <a:solidFill>
                <a:sysClr val="window" lastClr="FFFFFF">
                  <a:lumMod val="75000"/>
                </a:sysClr>
              </a:solidFill>
              <a:prstDash val="sysDot"/>
              <a:headEnd type="none" w="sm" len="sm"/>
              <a:tailEnd type="diamond" w="lg" len="lg"/>
            </a:ln>
            <a:effectLst/>
          </p:spPr>
        </p:cxnSp>
        <p:sp>
          <p:nvSpPr>
            <p:cNvPr id="44" name="文本框 29"/>
            <p:cNvSpPr txBox="1">
              <a:spLocks noChangeArrowheads="1"/>
            </p:cNvSpPr>
            <p:nvPr/>
          </p:nvSpPr>
          <p:spPr bwMode="auto">
            <a:xfrm>
              <a:off x="7607893" y="5053968"/>
              <a:ext cx="1440359" cy="362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391">
                <a:lnSpc>
                  <a:spcPct val="120000"/>
                </a:lnSpc>
                <a:defRPr/>
              </a:pPr>
              <a:r>
                <a:rPr lang="zh-CN" altLang="en-US" sz="1400" b="1" kern="0" dirty="0" smtClean="0">
                  <a:solidFill>
                    <a:srgbClr val="1193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优化修改</a:t>
              </a:r>
              <a:endParaRPr lang="zh-CN" altLang="en-US" sz="1400" b="1" kern="0" dirty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34"/>
            <p:cNvSpPr txBox="1">
              <a:spLocks noChangeArrowheads="1"/>
            </p:cNvSpPr>
            <p:nvPr/>
          </p:nvSpPr>
          <p:spPr bwMode="auto">
            <a:xfrm>
              <a:off x="8328816" y="1970359"/>
              <a:ext cx="1440359" cy="284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dist" defTabSz="914391">
                <a:lnSpc>
                  <a:spcPct val="120000"/>
                </a:lnSpc>
                <a:defRPr/>
              </a:pPr>
              <a:endPara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856727" y="3177403"/>
              <a:ext cx="1728509" cy="503194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391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zh-CN" altLang="en-US" sz="18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</a:t>
              </a:r>
              <a:endParaRPr lang="zh-CN" altLang="en-US" sz="1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585235" y="3177403"/>
              <a:ext cx="1726922" cy="503194"/>
            </a:xfrm>
            <a:prstGeom prst="rect">
              <a:avLst/>
            </a:prstGeom>
            <a:solidFill>
              <a:srgbClr val="0070C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391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合同签订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312157" y="3177403"/>
              <a:ext cx="1728510" cy="503194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391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预付全款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8040666" y="3177403"/>
              <a:ext cx="1728509" cy="503194"/>
            </a:xfrm>
            <a:prstGeom prst="rect">
              <a:avLst/>
            </a:prstGeom>
            <a:solidFill>
              <a:srgbClr val="8064A2">
                <a:lumMod val="75000"/>
              </a:srgbClr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914391">
                <a:defRPr/>
              </a:pP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产品上线</a:t>
              </a:r>
            </a:p>
          </p:txBody>
        </p:sp>
      </p:grpSp>
      <p:sp>
        <p:nvSpPr>
          <p:cNvPr id="50" name="同侧圆角矩形 49"/>
          <p:cNvSpPr/>
          <p:nvPr/>
        </p:nvSpPr>
        <p:spPr>
          <a:xfrm>
            <a:off x="3140348" y="4782791"/>
            <a:ext cx="3096344" cy="411510"/>
          </a:xfrm>
          <a:prstGeom prst="round2SameRect">
            <a:avLst/>
          </a:prstGeom>
          <a:solidFill>
            <a:srgbClr val="11934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91">
              <a:defRPr/>
            </a:pPr>
            <a:endParaRPr lang="zh-CN" altLang="en-US" sz="18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788420" y="4757725"/>
            <a:ext cx="1727200" cy="45711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914391">
              <a:defRPr/>
            </a:pPr>
            <a:r>
              <a:rPr lang="zh-CN" altLang="en-US" sz="1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上线流程</a:t>
            </a: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1916212" y="1182390"/>
            <a:ext cx="0" cy="820936"/>
          </a:xfrm>
          <a:prstGeom prst="line">
            <a:avLst/>
          </a:prstGeom>
          <a:gradFill rotWithShape="0">
            <a:gsLst>
              <a:gs pos="0">
                <a:srgbClr val="4F81BD">
                  <a:lumMod val="5000"/>
                  <a:lumOff val="95000"/>
                </a:srgbClr>
              </a:gs>
              <a:gs pos="63000">
                <a:sysClr val="window" lastClr="FFFFFF">
                  <a:lumMod val="95000"/>
                </a:sysClr>
              </a:gs>
              <a:gs pos="100000">
                <a:sysClr val="window" lastClr="FFFFFF">
                  <a:lumMod val="85000"/>
                </a:sys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22225" cap="rnd" cmpd="sng" algn="ctr">
            <a:solidFill>
              <a:sysClr val="window" lastClr="FFFFFF">
                <a:lumMod val="75000"/>
              </a:sysClr>
            </a:solidFill>
            <a:prstDash val="sysDot"/>
            <a:headEnd type="none" w="sm" len="sm"/>
            <a:tailEnd type="diamond" w="lg" len="lg"/>
          </a:ln>
          <a:effectLst/>
        </p:spPr>
      </p:cxnSp>
      <p:sp>
        <p:nvSpPr>
          <p:cNvPr id="53" name="矩形 52"/>
          <p:cNvSpPr/>
          <p:nvPr/>
        </p:nvSpPr>
        <p:spPr>
          <a:xfrm>
            <a:off x="117502" y="4270971"/>
            <a:ext cx="223125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1">
              <a:lnSpc>
                <a:spcPct val="150000"/>
              </a:lnSpc>
              <a:defRPr/>
            </a:pPr>
            <a:r>
              <a:rPr lang="zh-CN" altLang="en-US" sz="1800" b="1" kern="0" dirty="0" smtClean="0">
                <a:solidFill>
                  <a:srgbClr val="1193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阿拉丁提供词包</a:t>
            </a:r>
            <a:endParaRPr lang="en-US" altLang="zh-CN" sz="1800" b="1" kern="0" dirty="0" smtClean="0">
              <a:solidFill>
                <a:srgbClr val="1193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62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3756726" y="2796837"/>
            <a:ext cx="1011555" cy="101012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 defTabSz="822960">
              <a:defRPr/>
            </a:pPr>
            <a:endParaRPr kumimoji="1" lang="zh-CN" altLang="en-US" sz="1500" b="1" kern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33"/>
          <p:cNvSpPr>
            <a:spLocks noChangeArrowheads="1"/>
          </p:cNvSpPr>
          <p:nvPr/>
        </p:nvSpPr>
        <p:spPr bwMode="auto">
          <a:xfrm>
            <a:off x="3771331" y="3149587"/>
            <a:ext cx="95410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8229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资源矩阵</a:t>
            </a:r>
          </a:p>
        </p:txBody>
      </p:sp>
      <p:sp>
        <p:nvSpPr>
          <p:cNvPr id="53" name="矩形 20"/>
          <p:cNvSpPr>
            <a:spLocks noChangeArrowheads="1"/>
          </p:cNvSpPr>
          <p:nvPr/>
        </p:nvSpPr>
        <p:spPr bwMode="auto">
          <a:xfrm>
            <a:off x="4702055" y="1849312"/>
            <a:ext cx="64865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CPD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54" name="矩形 20"/>
          <p:cNvSpPr>
            <a:spLocks noChangeArrowheads="1"/>
          </p:cNvSpPr>
          <p:nvPr/>
        </p:nvSpPr>
        <p:spPr bwMode="auto">
          <a:xfrm>
            <a:off x="5525602" y="2060080"/>
            <a:ext cx="129781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个性化推送</a:t>
            </a:r>
          </a:p>
        </p:txBody>
      </p:sp>
      <p:sp>
        <p:nvSpPr>
          <p:cNvPr id="55" name="矩形 20"/>
          <p:cNvSpPr>
            <a:spLocks noChangeArrowheads="1"/>
          </p:cNvSpPr>
          <p:nvPr/>
        </p:nvSpPr>
        <p:spPr bwMode="auto">
          <a:xfrm>
            <a:off x="6321262" y="2775064"/>
            <a:ext cx="1071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破壳检索</a:t>
            </a:r>
          </a:p>
        </p:txBody>
      </p:sp>
      <p:sp>
        <p:nvSpPr>
          <p:cNvPr id="56" name="矩形 20"/>
          <p:cNvSpPr>
            <a:spLocks noChangeArrowheads="1"/>
          </p:cNvSpPr>
          <p:nvPr/>
        </p:nvSpPr>
        <p:spPr bwMode="auto">
          <a:xfrm>
            <a:off x="6638585" y="3485109"/>
            <a:ext cx="11257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热点专题</a:t>
            </a:r>
          </a:p>
        </p:txBody>
      </p:sp>
      <p:sp>
        <p:nvSpPr>
          <p:cNvPr id="57" name="矩形 20"/>
          <p:cNvSpPr>
            <a:spLocks noChangeArrowheads="1"/>
          </p:cNvSpPr>
          <p:nvPr/>
        </p:nvSpPr>
        <p:spPr bwMode="auto">
          <a:xfrm>
            <a:off x="2286826" y="4778314"/>
            <a:ext cx="111788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实惠项目</a:t>
            </a:r>
          </a:p>
        </p:txBody>
      </p:sp>
      <p:sp>
        <p:nvSpPr>
          <p:cNvPr id="58" name="矩形 20"/>
          <p:cNvSpPr>
            <a:spLocks noChangeArrowheads="1"/>
          </p:cNvSpPr>
          <p:nvPr/>
        </p:nvSpPr>
        <p:spPr bwMode="auto">
          <a:xfrm>
            <a:off x="1076024" y="3961130"/>
            <a:ext cx="12108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BD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活动计划</a:t>
            </a:r>
          </a:p>
        </p:txBody>
      </p:sp>
      <p:sp>
        <p:nvSpPr>
          <p:cNvPr id="59" name="矩形 20"/>
          <p:cNvSpPr>
            <a:spLocks noChangeArrowheads="1"/>
          </p:cNvSpPr>
          <p:nvPr/>
        </p:nvSpPr>
        <p:spPr bwMode="auto">
          <a:xfrm>
            <a:off x="1818160" y="2233337"/>
            <a:ext cx="90725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云推送</a:t>
            </a:r>
          </a:p>
        </p:txBody>
      </p:sp>
      <p:sp>
        <p:nvSpPr>
          <p:cNvPr id="60" name="矩形 20"/>
          <p:cNvSpPr>
            <a:spLocks noChangeArrowheads="1"/>
          </p:cNvSpPr>
          <p:nvPr/>
        </p:nvSpPr>
        <p:spPr bwMode="auto">
          <a:xfrm>
            <a:off x="926199" y="2932741"/>
            <a:ext cx="15376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小时最热冠名</a:t>
            </a:r>
          </a:p>
        </p:txBody>
      </p:sp>
      <p:sp>
        <p:nvSpPr>
          <p:cNvPr id="61" name="矩形 20"/>
          <p:cNvSpPr>
            <a:spLocks noChangeArrowheads="1"/>
          </p:cNvSpPr>
          <p:nvPr/>
        </p:nvSpPr>
        <p:spPr bwMode="auto">
          <a:xfrm>
            <a:off x="5345140" y="4757957"/>
            <a:ext cx="90725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推推乐</a:t>
            </a:r>
          </a:p>
        </p:txBody>
      </p:sp>
      <p:sp>
        <p:nvSpPr>
          <p:cNvPr id="68" name="矩形 20"/>
          <p:cNvSpPr>
            <a:spLocks noChangeArrowheads="1"/>
          </p:cNvSpPr>
          <p:nvPr/>
        </p:nvSpPr>
        <p:spPr bwMode="auto">
          <a:xfrm>
            <a:off x="3772589" y="1798525"/>
            <a:ext cx="64865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CPT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17309" y="516286"/>
            <a:ext cx="202733" cy="470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 dirty="0"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18093" y="530159"/>
            <a:ext cx="76161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开发资源概况</a:t>
            </a:r>
          </a:p>
        </p:txBody>
      </p:sp>
      <p:sp>
        <p:nvSpPr>
          <p:cNvPr id="31" name="矩形 20"/>
          <p:cNvSpPr>
            <a:spLocks noChangeArrowheads="1"/>
          </p:cNvSpPr>
          <p:nvPr/>
        </p:nvSpPr>
        <p:spPr bwMode="auto">
          <a:xfrm>
            <a:off x="2723210" y="1861579"/>
            <a:ext cx="90725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百通</a:t>
            </a:r>
          </a:p>
        </p:txBody>
      </p:sp>
      <p:sp>
        <p:nvSpPr>
          <p:cNvPr id="32" name="矩形 20"/>
          <p:cNvSpPr>
            <a:spLocks noChangeArrowheads="1"/>
          </p:cNvSpPr>
          <p:nvPr/>
        </p:nvSpPr>
        <p:spPr bwMode="auto">
          <a:xfrm>
            <a:off x="6252395" y="4287118"/>
            <a:ext cx="9951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品牌资源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charset="0"/>
            </a:endParaRPr>
          </a:p>
        </p:txBody>
      </p:sp>
      <p:sp>
        <p:nvSpPr>
          <p:cNvPr id="33" name="矩形 20"/>
          <p:cNvSpPr>
            <a:spLocks noChangeArrowheads="1"/>
          </p:cNvSpPr>
          <p:nvPr/>
        </p:nvSpPr>
        <p:spPr bwMode="auto">
          <a:xfrm>
            <a:off x="3705754" y="5061537"/>
            <a:ext cx="148403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小时最热冠名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1104" y="980857"/>
            <a:ext cx="1422587" cy="410362"/>
          </a:xfrm>
          <a:prstGeom prst="round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print"/>
          <a:srcRect l="6579" t="9429" r="9493" b="11040"/>
          <a:stretch/>
        </p:blipFill>
        <p:spPr>
          <a:xfrm>
            <a:off x="5137315" y="922095"/>
            <a:ext cx="576286" cy="555851"/>
          </a:xfrm>
          <a:prstGeom prst="round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21523" y="929677"/>
            <a:ext cx="536171" cy="536171"/>
          </a:xfrm>
          <a:prstGeom prst="rect">
            <a:avLst/>
          </a:prstGeom>
        </p:spPr>
      </p:pic>
      <p:pic>
        <p:nvPicPr>
          <p:cNvPr id="37" name="图片 36" descr="256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40038" y="930029"/>
            <a:ext cx="535717" cy="535717"/>
          </a:xfrm>
          <a:prstGeom prst="rect">
            <a:avLst/>
          </a:prstGeom>
        </p:spPr>
      </p:pic>
      <p:pic>
        <p:nvPicPr>
          <p:cNvPr id="38" name="Picture 17" descr="C:\Users\WUQION~1\AppData\Local\Temp\Rar$DRa0.172\应用图标\91助手 Android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70237" y="919861"/>
            <a:ext cx="574295" cy="57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安卓市场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26432" y="939912"/>
            <a:ext cx="548698" cy="54869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1605341" y="1903909"/>
            <a:ext cx="5286086" cy="3324622"/>
          </a:xfrm>
          <a:prstGeom prst="ellipse">
            <a:avLst/>
          </a:prstGeom>
          <a:noFill/>
          <a:ln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684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 推送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75018" y="782010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 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7302" y="3517737"/>
            <a:ext cx="3087702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百度手机助手端内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5018" y="1515619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面向端内用户进行精准推送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包括人群、性别等维度精准定向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2695" y="1006079"/>
            <a:ext cx="2573614" cy="45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09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端内品专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5018" y="782010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品牌专区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5018" y="1515619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作用与正常榜单位置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加入更多品牌及相应活动元素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有别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于正常榜单，更吸睛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1" y="704808"/>
            <a:ext cx="2738688" cy="48829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25450" y="3394819"/>
            <a:ext cx="2844051" cy="2192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百度手机助手首页榜单位置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分类第一卡片位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资源内容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下载卡片、活动详情页入口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57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端内品专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426" y="1328261"/>
            <a:ext cx="2272661" cy="404028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4170" y="1328261"/>
            <a:ext cx="2248543" cy="40090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53" y="1328261"/>
            <a:ext cx="2205073" cy="3906937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2845559" y="2235836"/>
            <a:ext cx="725784" cy="317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3"/>
          </a:p>
        </p:txBody>
      </p:sp>
      <p:sp>
        <p:nvSpPr>
          <p:cNvPr id="24" name="文本框 23"/>
          <p:cNvSpPr txBox="1"/>
          <p:nvPr/>
        </p:nvSpPr>
        <p:spPr>
          <a:xfrm>
            <a:off x="2528248" y="1853447"/>
            <a:ext cx="1453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进入活动详情页</a:t>
            </a:r>
          </a:p>
        </p:txBody>
      </p:sp>
    </p:spTree>
    <p:extLst>
      <p:ext uri="{BB962C8B-B14F-4D97-AF65-F5344CB8AC3E}">
        <p14:creationId xmlns:p14="http://schemas.microsoft.com/office/powerpoint/2010/main" xmlns="" val="4515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端内唯一答案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75018" y="782010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内唯一答案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018" y="1515619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内搜索后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品牌唯一露出，进行多样化展示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全方位曝光品牌内容，活动展示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同时可推荐同品牌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3765" y="721258"/>
            <a:ext cx="2586039" cy="48278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5018" y="3383647"/>
            <a:ext cx="2999986" cy="2309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百度手机助手端内搜索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资源内容：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下载卡片、活动详情页入口、同品牌热门推荐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51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一小时最热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75018" y="782010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一小时最热冠名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288" y="3438425"/>
            <a:ext cx="3168716" cy="2276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22000/27000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平日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周末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百度手机助手首页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IOCN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及端内“一小时最热”位置，包含栏目冠名和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榜单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5018" y="1515619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内人气排名位置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最热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应用排行榜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0072" y="928259"/>
            <a:ext cx="2317821" cy="410397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0277" y="911334"/>
            <a:ext cx="2535180" cy="453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90176" y="5032236"/>
            <a:ext cx="2235816" cy="4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39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3439552" y="2754630"/>
            <a:ext cx="865163" cy="48533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3" dirty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449" y="997567"/>
            <a:ext cx="2507456" cy="4421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2561" y="997567"/>
            <a:ext cx="2561146" cy="4421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9578" y="5085567"/>
            <a:ext cx="2606655" cy="3339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42561" y="2730674"/>
            <a:ext cx="2547379" cy="13653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时事专题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644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50445" y="221181"/>
            <a:ext cx="664745" cy="664745"/>
          </a:xfrm>
          <a:prstGeom prst="roundRect">
            <a:avLst>
              <a:gd name="adj" fmla="val 17299"/>
            </a:avLst>
          </a:prstGeom>
        </p:spPr>
      </p:pic>
      <p:sp>
        <p:nvSpPr>
          <p:cNvPr id="7" name="圆角矩形 6"/>
          <p:cNvSpPr/>
          <p:nvPr/>
        </p:nvSpPr>
        <p:spPr>
          <a:xfrm>
            <a:off x="1537192" y="3143911"/>
            <a:ext cx="2436080" cy="495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2880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产品资源介绍</a:t>
            </a:r>
            <a:endParaRPr lang="zh-CN" altLang="en-US" sz="2800" dirty="0">
              <a:solidFill>
                <a:srgbClr val="2880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817" y="2251510"/>
            <a:ext cx="4572396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62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973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手机百度 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9631" y="3526118"/>
            <a:ext cx="3956334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手机百度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、安卓两端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7347" y="1524000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框首页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是展现在无线搜索首页上的商业产品，可以很好满足客户对于品牌曝光的需求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日均覆盖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4680" y="586865"/>
            <a:ext cx="3532392" cy="51281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78286" y="3335905"/>
            <a:ext cx="1843314" cy="3942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908378" y="4044123"/>
            <a:ext cx="1957587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（约等于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37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092" y="271565"/>
            <a:ext cx="84623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移动应用分发大盘快速增长，百度应用市场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分发量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稳居首位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9313" y="5339275"/>
            <a:ext cx="8286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百度应用市场：包含百度手机助手、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助手和安卓市场三大应用分发平台，下同</a:t>
            </a:r>
          </a:p>
        </p:txBody>
      </p:sp>
      <p:sp>
        <p:nvSpPr>
          <p:cNvPr id="4" name="矩形 3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093" y="1019808"/>
            <a:ext cx="4971208" cy="42890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1934" y="1642102"/>
            <a:ext cx="3473451" cy="2776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分发市场已被百度、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和腾讯三大平台掌控，共同占据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的市场份额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度应用分发平台市场份额一直保持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，领先地位稳固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手机助手市场份额比年初跌了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讯应用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宝增涨近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34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73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wise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彩蛋</a:t>
            </a:r>
          </a:p>
        </p:txBody>
      </p:sp>
      <p:sp>
        <p:nvSpPr>
          <p:cNvPr id="24" name="矩形 23"/>
          <p:cNvSpPr/>
          <p:nvPr/>
        </p:nvSpPr>
        <p:spPr>
          <a:xfrm>
            <a:off x="909631" y="3526118"/>
            <a:ext cx="361594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搜索结果页，触发关键词：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品牌词，产品词，活动词等</a:t>
            </a:r>
          </a:p>
        </p:txBody>
      </p:sp>
      <p:sp>
        <p:nvSpPr>
          <p:cNvPr id="25" name="矩形 24"/>
          <p:cNvSpPr/>
          <p:nvPr/>
        </p:nvSpPr>
        <p:spPr>
          <a:xfrm>
            <a:off x="997347" y="1524000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wise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彩蛋是展现在无线搜索结果页的商业产品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，炫动浮层让人眼前一亮。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47540" y="312799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5090" y="151365"/>
            <a:ext cx="243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2673" y="620576"/>
            <a:ext cx="3535986" cy="51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56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264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名站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26447" y="1524000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与客户的指定页面进行桥接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使用户可以一键即达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903" y="790391"/>
            <a:ext cx="2630940" cy="46853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8600" y="151365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百度浏览器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226447" y="3446806"/>
            <a:ext cx="361594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天，一周起卖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热门推荐最后一排某随机位置</a:t>
            </a:r>
          </a:p>
        </p:txBody>
      </p:sp>
      <p:sp>
        <p:nvSpPr>
          <p:cNvPr id="10" name="矩形 9"/>
          <p:cNvSpPr/>
          <p:nvPr/>
        </p:nvSpPr>
        <p:spPr>
          <a:xfrm>
            <a:off x="1082903" y="3133054"/>
            <a:ext cx="2630940" cy="2028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/>
          <a:srcRect l="6579" t="9429" r="9493" b="11040"/>
          <a:stretch/>
        </p:blipFill>
        <p:spPr>
          <a:xfrm>
            <a:off x="7778758" y="790391"/>
            <a:ext cx="447675" cy="431800"/>
          </a:xfrm>
          <a:prstGeom prst="round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5367" y="316262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68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264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-banner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26447" y="1524000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全屏唯一大图展示，吸睛夺目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600" y="151365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百度浏览器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226447" y="3446806"/>
            <a:ext cx="361594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天，一周起卖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热门推荐最后一排某随机位置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/>
          <a:srcRect l="6579" t="9429" r="9493" b="11040"/>
          <a:stretch/>
        </p:blipFill>
        <p:spPr>
          <a:xfrm>
            <a:off x="7778758" y="790391"/>
            <a:ext cx="447675" cy="431800"/>
          </a:xfrm>
          <a:prstGeom prst="round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5367" y="316262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8782" y="788936"/>
            <a:ext cx="2576897" cy="468678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28302" y="1372908"/>
            <a:ext cx="2630940" cy="5016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268846" y="3801595"/>
            <a:ext cx="20088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（约等于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92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264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百度输入法植入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26447" y="1524000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常驻类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，属于移动端最长使用的应用类型之一，在此处进行植入，潜移默化的影响受众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00" y="151365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百度输入法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226447" y="3446806"/>
            <a:ext cx="361594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暂无价格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皮肤、表情、热词各自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/>
          <a:srcRect l="6579" t="9429" r="9493" b="11040"/>
          <a:stretch/>
        </p:blipFill>
        <p:spPr>
          <a:xfrm>
            <a:off x="7778758" y="790391"/>
            <a:ext cx="447675" cy="431800"/>
          </a:xfrm>
          <a:prstGeom prst="roundRect">
            <a:avLst/>
          </a:prstGeom>
        </p:spPr>
      </p:pic>
      <p:pic>
        <p:nvPicPr>
          <p:cNvPr id="11" name="图片 10" descr="万达大歌星1.jpg"/>
          <p:cNvPicPr>
            <a:picLocks noChangeAspect="1"/>
          </p:cNvPicPr>
          <p:nvPr/>
        </p:nvPicPr>
        <p:blipFill rotWithShape="1">
          <a:blip r:embed="rId3" cstate="print"/>
          <a:srcRect l="8112" t="1583" r="30495" b="1583"/>
          <a:stretch/>
        </p:blipFill>
        <p:spPr>
          <a:xfrm>
            <a:off x="421104" y="1063190"/>
            <a:ext cx="1992201" cy="4046658"/>
          </a:xfrm>
          <a:prstGeom prst="roundRect">
            <a:avLst>
              <a:gd name="adj" fmla="val 20313"/>
            </a:avLst>
          </a:prstGeom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4" cstate="print"/>
          <a:srcRect t="4556" b="36743"/>
          <a:stretch/>
        </p:blipFill>
        <p:spPr bwMode="auto">
          <a:xfrm>
            <a:off x="2736643" y="963464"/>
            <a:ext cx="1980000" cy="208846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3" name="图片 12" descr="Screenshot_2014-07-01-16-18-23.png"/>
          <p:cNvPicPr/>
          <p:nvPr/>
        </p:nvPicPr>
        <p:blipFill rotWithShape="1">
          <a:blip r:embed="rId5" cstate="print"/>
          <a:srcRect t="4102" b="54120"/>
          <a:stretch/>
        </p:blipFill>
        <p:spPr>
          <a:xfrm>
            <a:off x="2730605" y="3375952"/>
            <a:ext cx="1986038" cy="194737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2256" y="263394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3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59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黄历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启动大图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5947" y="1524000"/>
            <a:ext cx="2999986" cy="181190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常驻型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天气类工具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全屏展示，不可不看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pv180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00" y="151365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-91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5947" y="3446806"/>
            <a:ext cx="361594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以天为单位，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启动大图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同时覆盖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、安卓两端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82256" y="263394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0780" y="792202"/>
            <a:ext cx="1485900" cy="428625"/>
          </a:xfrm>
          <a:prstGeom prst="round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207" y="571171"/>
            <a:ext cx="3535986" cy="51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5947" y="790391"/>
            <a:ext cx="2999986" cy="448138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 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5947" y="1349430"/>
            <a:ext cx="2999986" cy="1986475"/>
          </a:xfrm>
          <a:prstGeom prst="rect">
            <a:avLst/>
          </a:prstGeom>
          <a:solidFill>
            <a:srgbClr val="216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产品定义：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ea typeface="微软雅黑" panose="020B0503020204020204" pitchFamily="34" charset="-122"/>
              </a:rPr>
              <a:t>在安卓手机系统下，百度系及百度系以外的</a:t>
            </a:r>
            <a:r>
              <a:rPr lang="en-US" altLang="zh-CN" sz="1400" dirty="0"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ea typeface="微软雅黑" panose="020B0503020204020204" pitchFamily="34" charset="-122"/>
              </a:rPr>
              <a:t>产品均带有插件</a:t>
            </a:r>
            <a:r>
              <a:rPr lang="en-US" altLang="zh-CN" sz="1400" dirty="0"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ea typeface="微软雅黑" panose="020B0503020204020204" pitchFamily="34" charset="-122"/>
              </a:rPr>
              <a:t>云推送</a:t>
            </a:r>
            <a:r>
              <a:rPr lang="en-US" altLang="zh-CN" sz="1400" dirty="0"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ea typeface="微软雅黑" panose="020B0503020204020204" pitchFamily="34" charset="-122"/>
              </a:rPr>
              <a:t>，几乎覆盖所有的智能手机用户。可进行强推送</a:t>
            </a:r>
            <a:r>
              <a:rPr lang="en-US" altLang="zh-CN" sz="1400" dirty="0">
                <a:ea typeface="微软雅黑" panose="020B0503020204020204" pitchFamily="34" charset="-122"/>
              </a:rPr>
              <a:t>PUSH</a:t>
            </a:r>
            <a:r>
              <a:rPr lang="zh-CN" altLang="en-US" sz="1400" dirty="0">
                <a:ea typeface="微软雅黑" panose="020B0503020204020204" pitchFamily="34" charset="-122"/>
              </a:rPr>
              <a:t>。用户无法知晓推送来源。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8600" y="151365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8600" y="607277"/>
            <a:ext cx="3593687" cy="0"/>
          </a:xfrm>
          <a:prstGeom prst="line">
            <a:avLst/>
          </a:prstGeom>
          <a:ln>
            <a:solidFill>
              <a:srgbClr val="216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035947" y="3446806"/>
            <a:ext cx="3615940" cy="2070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售卖方式：</a:t>
            </a:r>
            <a:endParaRPr lang="en-US" altLang="zh-CN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cpm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为单位，支持定向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offer PUSH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量级决定资源价格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到达率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资源位置：</a:t>
            </a: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pus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 可推分发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、可推品牌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2256" y="263394"/>
            <a:ext cx="243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资源展示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投放规则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/>
          <a:srcRect l="2736"/>
          <a:stretch/>
        </p:blipFill>
        <p:spPr>
          <a:xfrm>
            <a:off x="8291793" y="712300"/>
            <a:ext cx="596347" cy="604319"/>
          </a:xfrm>
          <a:prstGeom prst="round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/>
          <a:srcRect l="2761"/>
          <a:stretch/>
        </p:blipFill>
        <p:spPr>
          <a:xfrm>
            <a:off x="371059" y="1063190"/>
            <a:ext cx="1844503" cy="3497536"/>
          </a:xfrm>
          <a:prstGeom prst="rect">
            <a:avLst/>
          </a:prstGeom>
        </p:spPr>
      </p:pic>
      <p:pic>
        <p:nvPicPr>
          <p:cNvPr id="15" name="图片 1" descr="说明: 计算机生成了可选文字: Q中点国&#10;IKB/s育矛气d.10&#10;21PM&#10;公叼百度用户专享注册唯品会即送’0元&#10;唯品会&#10;品会！一家专门做特卖的网站&#10;血唯&#10;－奋卜石&#10;,IJ份&#10;』气l&#10;4.19一场史无前例的&#10;_＼屁级不加牛反异&#10;!r&#10;r下l&#10;'J价&#10;飞．&#10;n甘&#10;0&#10;活动时间&#10;.&#10;.&#10;4月18日20&#10;00一4月20日10&#10;一日r,，副&#10;、&#10;阵券甘&#10;护」&#10;霭、10&#10;新人专享&#10;优惠券&#10;&lt;&#10;奋&#10;口口口口口口口口口口口口&#10;口口口口口口口口口口口口口口口一&#10;口口口口口口口口口口口口口口口口&#10;回&#10;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6324" y="1063190"/>
            <a:ext cx="1967364" cy="349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2226256" y="2576347"/>
            <a:ext cx="543339" cy="54333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413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9490"/>
            <a:ext cx="9144000" cy="26564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948" y="1234732"/>
            <a:ext cx="1736975" cy="3451751"/>
          </a:xfrm>
          <a:prstGeom prst="roundRect">
            <a:avLst>
              <a:gd name="adj" fmla="val 24344"/>
            </a:avLst>
          </a:prstGeom>
        </p:spPr>
      </p:pic>
      <p:sp>
        <p:nvSpPr>
          <p:cNvPr id="4" name="文本框 3"/>
          <p:cNvSpPr txBox="1"/>
          <p:nvPr/>
        </p:nvSpPr>
        <p:spPr>
          <a:xfrm>
            <a:off x="622497" y="4812030"/>
            <a:ext cx="18991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ea typeface="微软雅黑" panose="020B0503020204020204" pitchFamily="34" charset="-122"/>
              </a:rPr>
              <a:t>高级样式</a:t>
            </a:r>
            <a:r>
              <a:rPr lang="en-US" altLang="zh-CN" sz="1050" dirty="0">
                <a:ea typeface="微软雅黑" panose="020B0503020204020204" pitchFamily="34" charset="-122"/>
              </a:rPr>
              <a:t>——LOGO+</a:t>
            </a:r>
            <a:r>
              <a:rPr lang="zh-CN" altLang="en-US" sz="1050" dirty="0">
                <a:ea typeface="微软雅黑" panose="020B0503020204020204" pitchFamily="34" charset="-122"/>
              </a:rPr>
              <a:t>文案</a:t>
            </a:r>
            <a:r>
              <a:rPr lang="en-US" altLang="zh-CN" sz="1050" dirty="0">
                <a:ea typeface="微软雅黑" panose="020B0503020204020204" pitchFamily="34" charset="-122"/>
              </a:rPr>
              <a:t>+</a:t>
            </a:r>
            <a:r>
              <a:rPr lang="zh-CN" altLang="en-US" sz="1050" dirty="0">
                <a:ea typeface="微软雅黑" panose="020B0503020204020204" pitchFamily="34" charset="-122"/>
              </a:rPr>
              <a:t>图片 </a:t>
            </a:r>
            <a:r>
              <a:rPr lang="en-US" altLang="zh-CN" sz="1050" dirty="0">
                <a:ea typeface="微软雅黑" panose="020B0503020204020204" pitchFamily="34" charset="-122"/>
              </a:rPr>
              <a:t>&amp;</a:t>
            </a:r>
            <a:r>
              <a:rPr lang="zh-CN" altLang="en-US" sz="1050" dirty="0">
                <a:ea typeface="微软雅黑" panose="020B0503020204020204" pitchFamily="34" charset="-122"/>
              </a:rPr>
              <a:t>点击链接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2143" y="1234732"/>
            <a:ext cx="1872041" cy="34517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99390" y="4780377"/>
            <a:ext cx="18720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ea typeface="微软雅黑" panose="020B0503020204020204" pitchFamily="34" charset="-122"/>
              </a:rPr>
              <a:t>高级样式</a:t>
            </a:r>
            <a:r>
              <a:rPr lang="en-US" altLang="zh-CN" sz="1050" dirty="0">
                <a:ea typeface="微软雅黑" panose="020B0503020204020204" pitchFamily="34" charset="-122"/>
              </a:rPr>
              <a:t>——LOGO+</a:t>
            </a:r>
            <a:r>
              <a:rPr lang="zh-CN" altLang="en-US" sz="1050" dirty="0">
                <a:ea typeface="微软雅黑" panose="020B0503020204020204" pitchFamily="34" charset="-122"/>
              </a:rPr>
              <a:t>文案</a:t>
            </a:r>
            <a:r>
              <a:rPr lang="en-US" altLang="zh-CN" sz="1050" dirty="0">
                <a:ea typeface="微软雅黑" panose="020B0503020204020204" pitchFamily="34" charset="-122"/>
              </a:rPr>
              <a:t>+</a:t>
            </a:r>
            <a:r>
              <a:rPr lang="zh-CN" altLang="en-US" sz="1050" dirty="0">
                <a:ea typeface="微软雅黑" panose="020B0503020204020204" pitchFamily="34" charset="-122"/>
              </a:rPr>
              <a:t>图片</a:t>
            </a:r>
            <a:r>
              <a:rPr lang="en-US" altLang="zh-CN" sz="1050" dirty="0">
                <a:ea typeface="微软雅黑" panose="020B0503020204020204" pitchFamily="34" charset="-122"/>
              </a:rPr>
              <a:t>&amp;</a:t>
            </a:r>
            <a:r>
              <a:rPr lang="zh-CN" altLang="en-US" sz="1050" dirty="0">
                <a:ea typeface="微软雅黑" panose="020B0503020204020204" pitchFamily="34" charset="-122"/>
              </a:rPr>
              <a:t>分发下载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0754" y="1230208"/>
            <a:ext cx="1758749" cy="3456275"/>
          </a:xfrm>
          <a:prstGeom prst="roundRect">
            <a:avLst>
              <a:gd name="adj" fmla="val 25332"/>
            </a:avLst>
          </a:prstGeom>
        </p:spPr>
      </p:pic>
      <p:sp>
        <p:nvSpPr>
          <p:cNvPr id="8" name="文本框 7"/>
          <p:cNvSpPr txBox="1"/>
          <p:nvPr/>
        </p:nvSpPr>
        <p:spPr>
          <a:xfrm>
            <a:off x="4770754" y="4790928"/>
            <a:ext cx="175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ea typeface="微软雅黑" panose="020B0503020204020204" pitchFamily="34" charset="-122"/>
              </a:rPr>
              <a:t>高级样式</a:t>
            </a:r>
            <a:r>
              <a:rPr lang="en-US" altLang="zh-CN" sz="1050" dirty="0">
                <a:ea typeface="微软雅黑" panose="020B0503020204020204" pitchFamily="34" charset="-122"/>
              </a:rPr>
              <a:t>——</a:t>
            </a:r>
            <a:r>
              <a:rPr lang="zh-CN" altLang="en-US" sz="1050" dirty="0">
                <a:ea typeface="微软雅黑" panose="020B0503020204020204" pitchFamily="34" charset="-122"/>
              </a:rPr>
              <a:t>图片</a:t>
            </a:r>
            <a:r>
              <a:rPr lang="en-US" altLang="zh-CN" sz="1050" dirty="0">
                <a:ea typeface="微软雅黑" panose="020B0503020204020204" pitchFamily="34" charset="-122"/>
              </a:rPr>
              <a:t>&amp;</a:t>
            </a:r>
            <a:r>
              <a:rPr lang="zh-CN" altLang="en-US" sz="1050" dirty="0">
                <a:ea typeface="微软雅黑" panose="020B0503020204020204" pitchFamily="34" charset="-122"/>
              </a:rPr>
              <a:t>点击链接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7387" y="1230209"/>
            <a:ext cx="1816448" cy="3502338"/>
          </a:xfrm>
          <a:prstGeom prst="roundRect">
            <a:avLst>
              <a:gd name="adj" fmla="val 19289"/>
            </a:avLst>
          </a:prstGeom>
        </p:spPr>
      </p:pic>
      <p:sp>
        <p:nvSpPr>
          <p:cNvPr id="10" name="文本框 9"/>
          <p:cNvSpPr txBox="1"/>
          <p:nvPr/>
        </p:nvSpPr>
        <p:spPr>
          <a:xfrm>
            <a:off x="6877387" y="4812030"/>
            <a:ext cx="1816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ea typeface="微软雅黑" panose="020B0503020204020204" pitchFamily="34" charset="-122"/>
              </a:rPr>
              <a:t>普通样式</a:t>
            </a:r>
            <a:r>
              <a:rPr lang="en-US" altLang="zh-CN" sz="1050" dirty="0">
                <a:ea typeface="微软雅黑" panose="020B0503020204020204" pitchFamily="34" charset="-122"/>
              </a:rPr>
              <a:t>—— LOGO+</a:t>
            </a:r>
            <a:r>
              <a:rPr lang="zh-CN" altLang="en-US" sz="1050" dirty="0">
                <a:ea typeface="微软雅黑" panose="020B0503020204020204" pitchFamily="34" charset="-122"/>
              </a:rPr>
              <a:t>文案</a:t>
            </a:r>
            <a:r>
              <a:rPr lang="en-US" altLang="zh-CN" sz="1050" dirty="0">
                <a:ea typeface="微软雅黑" panose="020B0503020204020204" pitchFamily="34" charset="-122"/>
              </a:rPr>
              <a:t>&amp; </a:t>
            </a:r>
            <a:r>
              <a:rPr lang="zh-CN" altLang="en-US" sz="1050" dirty="0">
                <a:ea typeface="微软雅黑" panose="020B0503020204020204" pitchFamily="34" charset="-122"/>
              </a:rPr>
              <a:t>高亮模式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8600" y="151365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600" y="738577"/>
            <a:ext cx="127683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812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/>
          <p:cNvSpPr>
            <a:spLocks/>
          </p:cNvSpPr>
          <p:nvPr/>
        </p:nvSpPr>
        <p:spPr bwMode="auto">
          <a:xfrm>
            <a:off x="1606550" y="2873375"/>
            <a:ext cx="1081088" cy="34925"/>
          </a:xfrm>
          <a:prstGeom prst="roundRect">
            <a:avLst>
              <a:gd name="adj" fmla="val 16667"/>
            </a:avLst>
          </a:prstGeom>
          <a:solidFill>
            <a:srgbClr val="2169AB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" name="圆角矩形 9"/>
          <p:cNvSpPr>
            <a:spLocks/>
          </p:cNvSpPr>
          <p:nvPr/>
        </p:nvSpPr>
        <p:spPr bwMode="auto">
          <a:xfrm>
            <a:off x="5999163" y="2825750"/>
            <a:ext cx="1081087" cy="34925"/>
          </a:xfrm>
          <a:prstGeom prst="roundRect">
            <a:avLst>
              <a:gd name="adj" fmla="val 16667"/>
            </a:avLst>
          </a:prstGeom>
          <a:solidFill>
            <a:srgbClr val="2169AB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58276" y="3333156"/>
            <a:ext cx="1261311" cy="12613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9034" y="2388194"/>
            <a:ext cx="2639797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05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9"/>
          <p:cNvSpPr>
            <a:spLocks noChangeArrowheads="1"/>
          </p:cNvSpPr>
          <p:nvPr/>
        </p:nvSpPr>
        <p:spPr bwMode="auto">
          <a:xfrm>
            <a:off x="7162560" y="4465227"/>
            <a:ext cx="130516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2013Q3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－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2014Q2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193675" y="2028825"/>
            <a:ext cx="4506913" cy="53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lnSpc>
                <a:spcPts val="182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搜索</a:t>
            </a:r>
            <a:r>
              <a:rPr lang="en-US" altLang="zh-CN" sz="12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市场的双分发引擎模式，使得用户质量高，用户的人均分发量，百度系的人均分发量高，用户活跃度高</a:t>
            </a:r>
            <a:endParaRPr lang="en-US" altLang="zh-CN" sz="1200" dirty="0">
              <a:solidFill>
                <a:prstClr val="white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04788" y="3354388"/>
            <a:ext cx="424338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lnSpc>
                <a:spcPts val="1825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百度、</a:t>
            </a:r>
            <a:r>
              <a:rPr lang="en-US" altLang="zh-CN" sz="12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91</a:t>
            </a:r>
            <a:r>
              <a:rPr lang="zh-CN" altLang="en-US" sz="12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、安卓市场用户覆盖了整个移动用户群体。商业价值更大、付费能力更高。</a:t>
            </a:r>
            <a:endParaRPr lang="zh-CN" altLang="en-US" sz="1200" dirty="0">
              <a:solidFill>
                <a:prstClr val="white"/>
              </a:solidFill>
              <a:ea typeface="微软雅黑" charset="0"/>
              <a:cs typeface="微软雅黑" charset="0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179388" y="1462088"/>
            <a:ext cx="1857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用户活跃</a:t>
            </a:r>
            <a:endParaRPr lang="en-US" altLang="zh-CN" sz="2400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179388" y="2860675"/>
            <a:ext cx="185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用户全覆盖</a:t>
            </a:r>
            <a:endParaRPr lang="en-US" altLang="zh-CN" sz="2400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9" name="矩形 34"/>
          <p:cNvSpPr>
            <a:spLocks noChangeArrowheads="1"/>
          </p:cNvSpPr>
          <p:nvPr/>
        </p:nvSpPr>
        <p:spPr bwMode="auto">
          <a:xfrm>
            <a:off x="107951" y="5164138"/>
            <a:ext cx="3168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9063" indent="-119063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四线城市：中西部欠发达的地级市和全国大部分县级市</a:t>
            </a:r>
            <a:endParaRPr lang="en-US" altLang="zh-CN" sz="800" dirty="0">
              <a:solidFill>
                <a:schemeClr val="bg1">
                  <a:lumMod val="9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19063" indent="-119063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zh-CN" altLang="en-US" sz="8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农村：包括全国的县域以下乡镇和农村</a:t>
            </a:r>
          </a:p>
        </p:txBody>
      </p:sp>
      <p:sp>
        <p:nvSpPr>
          <p:cNvPr id="80" name="矩形 2"/>
          <p:cNvSpPr>
            <a:spLocks noChangeArrowheads="1"/>
          </p:cNvSpPr>
          <p:nvPr/>
        </p:nvSpPr>
        <p:spPr bwMode="auto">
          <a:xfrm>
            <a:off x="6372225" y="1492250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Microsoft YaHei Bold" charset="0"/>
                <a:cs typeface="Microsoft YaHei Bold" charset="0"/>
              </a:rPr>
              <a:t>17%</a:t>
            </a:r>
            <a:endParaRPr lang="zh-CN" altLang="en-US" sz="2400" b="1" dirty="0">
              <a:solidFill>
                <a:srgbClr val="FF0000"/>
              </a:solidFill>
              <a:latin typeface="Microsoft YaHei Bold" charset="0"/>
              <a:cs typeface="Microsoft YaHei Bold" charset="0"/>
            </a:endParaRPr>
          </a:p>
        </p:txBody>
      </p:sp>
      <p:sp>
        <p:nvSpPr>
          <p:cNvPr id="82" name="上箭头 81"/>
          <p:cNvSpPr/>
          <p:nvPr/>
        </p:nvSpPr>
        <p:spPr>
          <a:xfrm>
            <a:off x="6084888" y="1563688"/>
            <a:ext cx="287337" cy="288925"/>
          </a:xfrm>
          <a:prstGeom prst="upArrow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3" name="矩形 9"/>
          <p:cNvSpPr>
            <a:spLocks noChangeArrowheads="1"/>
          </p:cNvSpPr>
          <p:nvPr/>
        </p:nvSpPr>
        <p:spPr bwMode="auto">
          <a:xfrm>
            <a:off x="5289980" y="4464706"/>
            <a:ext cx="19502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应用市场客户端人均分发量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次</a:t>
            </a:r>
            <a:r>
              <a:rPr lang="en-US" altLang="zh-CN" sz="1000" dirty="0" smtClean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Microsoft YaHei"/>
              <a:ea typeface="微软雅黑" charset="0"/>
              <a:cs typeface="Microsoft YaHei"/>
            </a:endParaRPr>
          </a:p>
        </p:txBody>
      </p:sp>
      <p:grpSp>
        <p:nvGrpSpPr>
          <p:cNvPr id="84" name="组 2"/>
          <p:cNvGrpSpPr/>
          <p:nvPr/>
        </p:nvGrpSpPr>
        <p:grpSpPr>
          <a:xfrm>
            <a:off x="5292725" y="2860675"/>
            <a:ext cx="3614738" cy="720725"/>
            <a:chOff x="5292725" y="2860675"/>
            <a:chExt cx="3614738" cy="720725"/>
          </a:xfrm>
        </p:grpSpPr>
        <p:sp>
          <p:nvSpPr>
            <p:cNvPr id="85" name="任意形状 8"/>
            <p:cNvSpPr/>
            <p:nvPr/>
          </p:nvSpPr>
          <p:spPr>
            <a:xfrm>
              <a:off x="5370513" y="2995613"/>
              <a:ext cx="3009900" cy="514350"/>
            </a:xfrm>
            <a:custGeom>
              <a:avLst/>
              <a:gdLst>
                <a:gd name="connsiteX0" fmla="*/ 0 w 3009900"/>
                <a:gd name="connsiteY0" fmla="*/ 514350 h 514350"/>
                <a:gd name="connsiteX1" fmla="*/ 971550 w 3009900"/>
                <a:gd name="connsiteY1" fmla="*/ 311150 h 514350"/>
                <a:gd name="connsiteX2" fmla="*/ 1968500 w 3009900"/>
                <a:gd name="connsiteY2" fmla="*/ 177800 h 514350"/>
                <a:gd name="connsiteX3" fmla="*/ 3009900 w 3009900"/>
                <a:gd name="connsiteY3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9900" h="514350">
                  <a:moveTo>
                    <a:pt x="0" y="514350"/>
                  </a:moveTo>
                  <a:cubicBezTo>
                    <a:pt x="321733" y="440796"/>
                    <a:pt x="643467" y="367242"/>
                    <a:pt x="971550" y="311150"/>
                  </a:cubicBezTo>
                  <a:cubicBezTo>
                    <a:pt x="1299633" y="255058"/>
                    <a:pt x="1628775" y="229658"/>
                    <a:pt x="1968500" y="177800"/>
                  </a:cubicBezTo>
                  <a:cubicBezTo>
                    <a:pt x="2308225" y="125942"/>
                    <a:pt x="2819400" y="6350"/>
                    <a:pt x="3009900" y="0"/>
                  </a:cubicBezTo>
                </a:path>
              </a:pathLst>
            </a:custGeom>
            <a:noFill/>
            <a:ln w="25400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92725" y="3436938"/>
              <a:ext cx="142875" cy="1444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6227763" y="3221038"/>
              <a:ext cx="144462" cy="14287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7235825" y="3076575"/>
              <a:ext cx="144463" cy="14446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243888" y="2932113"/>
              <a:ext cx="144462" cy="1444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0" name="矩形 9"/>
            <p:cNvSpPr>
              <a:spLocks noChangeArrowheads="1"/>
            </p:cNvSpPr>
            <p:nvPr/>
          </p:nvSpPr>
          <p:spPr bwMode="auto">
            <a:xfrm>
              <a:off x="8467725" y="2860675"/>
              <a:ext cx="439738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大盘</a:t>
              </a:r>
            </a:p>
          </p:txBody>
        </p:sp>
      </p:grpSp>
      <p:grpSp>
        <p:nvGrpSpPr>
          <p:cNvPr id="91" name="组 3"/>
          <p:cNvGrpSpPr/>
          <p:nvPr/>
        </p:nvGrpSpPr>
        <p:grpSpPr>
          <a:xfrm>
            <a:off x="5292725" y="1492250"/>
            <a:ext cx="3743325" cy="1584325"/>
            <a:chOff x="5292725" y="1492250"/>
            <a:chExt cx="3743325" cy="1584325"/>
          </a:xfrm>
        </p:grpSpPr>
        <p:sp>
          <p:nvSpPr>
            <p:cNvPr id="92" name="任意形状 9"/>
            <p:cNvSpPr/>
            <p:nvPr/>
          </p:nvSpPr>
          <p:spPr>
            <a:xfrm>
              <a:off x="5364163" y="1646238"/>
              <a:ext cx="2957512" cy="1373187"/>
            </a:xfrm>
            <a:custGeom>
              <a:avLst/>
              <a:gdLst>
                <a:gd name="connsiteX0" fmla="*/ 56554 w 3173271"/>
                <a:gd name="connsiteY0" fmla="*/ 1413296 h 1440255"/>
                <a:gd name="connsiteX1" fmla="*/ 113704 w 3173271"/>
                <a:gd name="connsiteY1" fmla="*/ 1406946 h 1440255"/>
                <a:gd name="connsiteX2" fmla="*/ 1078904 w 3173271"/>
                <a:gd name="connsiteY2" fmla="*/ 1083096 h 1440255"/>
                <a:gd name="connsiteX3" fmla="*/ 1821854 w 3173271"/>
                <a:gd name="connsiteY3" fmla="*/ 835446 h 1440255"/>
                <a:gd name="connsiteX4" fmla="*/ 2094904 w 3173271"/>
                <a:gd name="connsiteY4" fmla="*/ 765596 h 1440255"/>
                <a:gd name="connsiteX5" fmla="*/ 2660054 w 3173271"/>
                <a:gd name="connsiteY5" fmla="*/ 575096 h 1440255"/>
                <a:gd name="connsiteX6" fmla="*/ 3136304 w 3173271"/>
                <a:gd name="connsiteY6" fmla="*/ 41696 h 1440255"/>
                <a:gd name="connsiteX7" fmla="*/ 3142654 w 3173271"/>
                <a:gd name="connsiteY7" fmla="*/ 35346 h 1440255"/>
                <a:gd name="connsiteX8" fmla="*/ 3149004 w 3173271"/>
                <a:gd name="connsiteY8" fmla="*/ 41696 h 1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271" h="1440255">
                  <a:moveTo>
                    <a:pt x="56554" y="1413296"/>
                  </a:moveTo>
                  <a:cubicBezTo>
                    <a:pt x="-67" y="1437637"/>
                    <a:pt x="-56688" y="1461979"/>
                    <a:pt x="113704" y="1406946"/>
                  </a:cubicBezTo>
                  <a:cubicBezTo>
                    <a:pt x="284096" y="1351913"/>
                    <a:pt x="1078904" y="1083096"/>
                    <a:pt x="1078904" y="1083096"/>
                  </a:cubicBezTo>
                  <a:lnTo>
                    <a:pt x="1821854" y="835446"/>
                  </a:lnTo>
                  <a:cubicBezTo>
                    <a:pt x="1991187" y="782529"/>
                    <a:pt x="1955204" y="808988"/>
                    <a:pt x="2094904" y="765596"/>
                  </a:cubicBezTo>
                  <a:cubicBezTo>
                    <a:pt x="2234604" y="722204"/>
                    <a:pt x="2486487" y="695746"/>
                    <a:pt x="2660054" y="575096"/>
                  </a:cubicBezTo>
                  <a:cubicBezTo>
                    <a:pt x="2833621" y="454446"/>
                    <a:pt x="3055871" y="131654"/>
                    <a:pt x="3136304" y="41696"/>
                  </a:cubicBezTo>
                  <a:cubicBezTo>
                    <a:pt x="3216737" y="-48262"/>
                    <a:pt x="3140537" y="35346"/>
                    <a:pt x="3142654" y="35346"/>
                  </a:cubicBezTo>
                  <a:cubicBezTo>
                    <a:pt x="3144771" y="35346"/>
                    <a:pt x="3149004" y="41696"/>
                    <a:pt x="3149004" y="41696"/>
                  </a:cubicBez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292725" y="2932113"/>
              <a:ext cx="142875" cy="14446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6227763" y="2644775"/>
              <a:ext cx="144462" cy="14446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235825" y="2284413"/>
              <a:ext cx="144463" cy="14446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8243888" y="1563688"/>
              <a:ext cx="144462" cy="14446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7" name="矩形 9"/>
            <p:cNvSpPr>
              <a:spLocks noChangeArrowheads="1"/>
            </p:cNvSpPr>
            <p:nvPr/>
          </p:nvSpPr>
          <p:spPr bwMode="auto">
            <a:xfrm>
              <a:off x="8467725" y="1492250"/>
              <a:ext cx="5683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</a:rPr>
                <a:t>百度系</a:t>
              </a:r>
            </a:p>
          </p:txBody>
        </p:sp>
      </p:grpSp>
      <p:sp>
        <p:nvSpPr>
          <p:cNvPr id="98" name="矩形 97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477092" y="271565"/>
            <a:ext cx="846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分发效率远高于移动应用分发大盘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98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7092" y="271565"/>
            <a:ext cx="846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百度分发平台坐拥庞大的入口流量与分发规模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537219" y="1750420"/>
            <a:ext cx="2177716" cy="2177716"/>
          </a:xfrm>
          <a:prstGeom prst="ellipse">
            <a:avLst/>
          </a:prstGeom>
          <a:solidFill>
            <a:srgbClr val="70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483577" y="1750420"/>
            <a:ext cx="2177716" cy="2177716"/>
          </a:xfrm>
          <a:prstGeom prst="ellipse">
            <a:avLst/>
          </a:prstGeom>
          <a:solidFill>
            <a:srgbClr val="F6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08964" y="4049549"/>
            <a:ext cx="6052654" cy="626544"/>
            <a:chOff x="1408964" y="4049549"/>
            <a:chExt cx="6052654" cy="626544"/>
          </a:xfrm>
        </p:grpSpPr>
        <p:grpSp>
          <p:nvGrpSpPr>
            <p:cNvPr id="15" name="组合 14"/>
            <p:cNvGrpSpPr/>
            <p:nvPr/>
          </p:nvGrpSpPr>
          <p:grpSpPr>
            <a:xfrm>
              <a:off x="1408964" y="4096105"/>
              <a:ext cx="687096" cy="533432"/>
              <a:chOff x="4056843" y="2290523"/>
              <a:chExt cx="687096" cy="533432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4056843" y="2290523"/>
                <a:ext cx="484677" cy="53343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l="28820"/>
              <a:stretch/>
            </p:blipFill>
            <p:spPr>
              <a:xfrm>
                <a:off x="4398947" y="2290523"/>
                <a:ext cx="344992" cy="533432"/>
              </a:xfrm>
              <a:prstGeom prst="rect">
                <a:avLst/>
              </a:prstGeom>
            </p:spPr>
          </p:pic>
        </p:grpSp>
        <p:sp>
          <p:nvSpPr>
            <p:cNvPr id="29" name="文本框 28"/>
            <p:cNvSpPr txBox="1"/>
            <p:nvPr/>
          </p:nvSpPr>
          <p:spPr>
            <a:xfrm>
              <a:off x="1987775" y="4178155"/>
              <a:ext cx="174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覆盖用户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160008" y="4049549"/>
              <a:ext cx="1057754" cy="626544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5714216" y="4178155"/>
              <a:ext cx="1747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日分发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29313" y="5339275"/>
            <a:ext cx="8286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数据来源：百度数据中心 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1H</a:t>
            </a:r>
            <a:endParaRPr lang="zh-CN" altLang="en-US" sz="10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77154" y="2546890"/>
            <a:ext cx="1784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1.74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88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2671763" y="1082675"/>
            <a:ext cx="3771900" cy="3767138"/>
          </a:xfrm>
          <a:prstGeom prst="ellipse">
            <a:avLst/>
          </a:prstGeom>
          <a:noFill/>
          <a:ln w="12700" cap="flat" cmpd="sng" algn="ctr">
            <a:solidFill>
              <a:schemeClr val="bg1">
                <a:alpha val="41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024313" y="2406650"/>
            <a:ext cx="1123950" cy="112236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srgbClr val="FF5050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8" name="矩形 33"/>
          <p:cNvSpPr>
            <a:spLocks noChangeArrowheads="1"/>
          </p:cNvSpPr>
          <p:nvPr/>
        </p:nvSpPr>
        <p:spPr bwMode="auto">
          <a:xfrm>
            <a:off x="4040540" y="279859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</a:rPr>
              <a:t>分发矩阵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448172" y="-134261"/>
            <a:ext cx="6220172" cy="6212320"/>
          </a:xfrm>
          <a:prstGeom prst="ellipse">
            <a:avLst/>
          </a:prstGeom>
          <a:noFill/>
          <a:ln w="12700" cap="flat" cmpd="sng" algn="ctr">
            <a:solidFill>
              <a:schemeClr val="bg1">
                <a:alpha val="41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320380" y="1735584"/>
            <a:ext cx="2475756" cy="2472630"/>
          </a:xfrm>
          <a:prstGeom prst="ellipse">
            <a:avLst/>
          </a:prstGeom>
          <a:noFill/>
          <a:ln w="12700" cap="flat" cmpd="sng" algn="ctr">
            <a:solidFill>
              <a:schemeClr val="bg1">
                <a:alpha val="41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52" name="组 6"/>
          <p:cNvGrpSpPr/>
          <p:nvPr/>
        </p:nvGrpSpPr>
        <p:grpSpPr>
          <a:xfrm>
            <a:off x="2124348" y="878484"/>
            <a:ext cx="4822279" cy="4409032"/>
            <a:chOff x="2124348" y="611784"/>
            <a:chExt cx="4822279" cy="4409032"/>
          </a:xfrm>
        </p:grpSpPr>
        <p:sp>
          <p:nvSpPr>
            <p:cNvPr id="53" name="矩形 20"/>
            <p:cNvSpPr>
              <a:spLocks noChangeArrowheads="1"/>
            </p:cNvSpPr>
            <p:nvPr/>
          </p:nvSpPr>
          <p:spPr bwMode="auto">
            <a:xfrm>
              <a:off x="5001716" y="983419"/>
              <a:ext cx="7207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移动搜索</a:t>
              </a:r>
              <a:endParaRPr lang="zh-CN" altLang="en-US" sz="10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4" name="矩形 20"/>
            <p:cNvSpPr>
              <a:spLocks noChangeArrowheads="1"/>
            </p:cNvSpPr>
            <p:nvPr/>
          </p:nvSpPr>
          <p:spPr bwMode="auto">
            <a:xfrm>
              <a:off x="5764474" y="1821878"/>
              <a:ext cx="1008062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百度手机助手</a:t>
              </a:r>
            </a:p>
          </p:txBody>
        </p:sp>
        <p:sp>
          <p:nvSpPr>
            <p:cNvPr id="55" name="矩形 20"/>
            <p:cNvSpPr>
              <a:spLocks noChangeArrowheads="1"/>
            </p:cNvSpPr>
            <p:nvPr/>
          </p:nvSpPr>
          <p:spPr bwMode="auto">
            <a:xfrm>
              <a:off x="5940152" y="2788866"/>
              <a:ext cx="100647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91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手机助手</a:t>
              </a:r>
            </a:p>
          </p:txBody>
        </p:sp>
        <p:sp>
          <p:nvSpPr>
            <p:cNvPr id="56" name="矩形 20"/>
            <p:cNvSpPr>
              <a:spLocks noChangeArrowheads="1"/>
            </p:cNvSpPr>
            <p:nvPr/>
          </p:nvSpPr>
          <p:spPr bwMode="auto">
            <a:xfrm>
              <a:off x="5745832" y="3812279"/>
              <a:ext cx="1008063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安卓市场</a:t>
              </a:r>
            </a:p>
          </p:txBody>
        </p:sp>
        <p:sp>
          <p:nvSpPr>
            <p:cNvPr id="57" name="矩形 20"/>
            <p:cNvSpPr>
              <a:spLocks noChangeArrowheads="1"/>
            </p:cNvSpPr>
            <p:nvPr/>
          </p:nvSpPr>
          <p:spPr bwMode="auto">
            <a:xfrm>
              <a:off x="3421509" y="4620766"/>
              <a:ext cx="1006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百度手机助手</a:t>
              </a:r>
              <a:r>
                <a:rPr lang="en-US" altLang="zh-CN" sz="100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web</a:t>
              </a:r>
              <a:r>
                <a:rPr lang="zh-CN" altLang="en-US" sz="100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版</a:t>
              </a:r>
            </a:p>
          </p:txBody>
        </p:sp>
        <p:sp>
          <p:nvSpPr>
            <p:cNvPr id="58" name="矩形 20"/>
            <p:cNvSpPr>
              <a:spLocks noChangeArrowheads="1"/>
            </p:cNvSpPr>
            <p:nvPr/>
          </p:nvSpPr>
          <p:spPr bwMode="auto">
            <a:xfrm>
              <a:off x="2413967" y="3812378"/>
              <a:ext cx="1008063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苹果园</a:t>
              </a:r>
            </a:p>
          </p:txBody>
        </p:sp>
        <p:sp>
          <p:nvSpPr>
            <p:cNvPr id="59" name="矩形 20"/>
            <p:cNvSpPr>
              <a:spLocks noChangeArrowheads="1"/>
            </p:cNvSpPr>
            <p:nvPr/>
          </p:nvSpPr>
          <p:spPr bwMode="auto">
            <a:xfrm>
              <a:off x="2424088" y="1821877"/>
              <a:ext cx="1008062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91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桌面</a:t>
              </a:r>
            </a:p>
          </p:txBody>
        </p:sp>
        <p:sp>
          <p:nvSpPr>
            <p:cNvPr id="60" name="矩形 20"/>
            <p:cNvSpPr>
              <a:spLocks noChangeArrowheads="1"/>
            </p:cNvSpPr>
            <p:nvPr/>
          </p:nvSpPr>
          <p:spPr bwMode="auto">
            <a:xfrm>
              <a:off x="2124348" y="2758530"/>
              <a:ext cx="1079500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iOS91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手机助手</a:t>
              </a:r>
            </a:p>
          </p:txBody>
        </p:sp>
        <p:sp>
          <p:nvSpPr>
            <p:cNvPr id="61" name="矩形 20"/>
            <p:cNvSpPr>
              <a:spLocks noChangeArrowheads="1"/>
            </p:cNvSpPr>
            <p:nvPr/>
          </p:nvSpPr>
          <p:spPr bwMode="auto">
            <a:xfrm>
              <a:off x="4756412" y="4644479"/>
              <a:ext cx="1008062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 smtClean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悠悠村</a:t>
              </a:r>
              <a:endParaRPr lang="zh-CN" altLang="en-US" sz="10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62" name="图片 61" descr="安卓市场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961807" y="3380156"/>
              <a:ext cx="437548" cy="437548"/>
            </a:xfrm>
            <a:prstGeom prst="rect">
              <a:avLst/>
            </a:prstGeom>
          </p:spPr>
        </p:pic>
        <p:pic>
          <p:nvPicPr>
            <p:cNvPr id="63" name="图片 62" descr="256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961807" y="1359394"/>
              <a:ext cx="420514" cy="420514"/>
            </a:xfrm>
            <a:prstGeom prst="rect">
              <a:avLst/>
            </a:prstGeom>
          </p:spPr>
        </p:pic>
        <p:pic>
          <p:nvPicPr>
            <p:cNvPr id="64" name="图片 63" descr="256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14936" y="4168451"/>
              <a:ext cx="419621" cy="419621"/>
            </a:xfrm>
            <a:prstGeom prst="rect">
              <a:avLst/>
            </a:prstGeom>
          </p:spPr>
        </p:pic>
        <p:pic>
          <p:nvPicPr>
            <p:cNvPr id="65" name="Picture 17" descr="C:\Users\WUQION~1\AppData\Local\Temp\Rar$DRa0.172\应用图标\91助手 Androi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6547" y="2356520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7" descr="C:\Users\WUQION~1\AppData\Local\Temp\Rar$DRa0.172\应用图标\91助手 Androi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588" y="2326953"/>
              <a:ext cx="4286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9" descr="C:\Users\WUQION~1\AppData\Local\Temp\Rar$DRa0.458\应用图标\91桌面（android主版本）512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467" y="1387341"/>
              <a:ext cx="431651" cy="43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矩形 20"/>
            <p:cNvSpPr>
              <a:spLocks noChangeArrowheads="1"/>
            </p:cNvSpPr>
            <p:nvPr/>
          </p:nvSpPr>
          <p:spPr bwMode="auto">
            <a:xfrm>
              <a:off x="3557848" y="989187"/>
              <a:ext cx="720725" cy="27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charset="0"/>
                  <a:ea typeface="微软雅黑" charset="0"/>
                  <a:cs typeface="微软雅黑" charset="0"/>
                </a:rPr>
                <a:t>手机百度</a:t>
              </a:r>
            </a:p>
          </p:txBody>
        </p:sp>
        <p:pic>
          <p:nvPicPr>
            <p:cNvPr id="69" name="图片 68" descr="3288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701900" y="3380156"/>
              <a:ext cx="432048" cy="432048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3749365" y="611784"/>
              <a:ext cx="385192" cy="385192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145732" y="623379"/>
              <a:ext cx="385192" cy="385192"/>
            </a:xfrm>
            <a:prstGeom prst="rect">
              <a:avLst/>
            </a:prstGeom>
          </p:spPr>
        </p:pic>
        <p:pic>
          <p:nvPicPr>
            <p:cNvPr id="72" name="图片 71" descr="3让5678.p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044890" y="4212183"/>
              <a:ext cx="432048" cy="432048"/>
            </a:xfrm>
            <a:prstGeom prst="rect">
              <a:avLst/>
            </a:prstGeom>
          </p:spPr>
        </p:pic>
      </p:grpSp>
      <p:sp>
        <p:nvSpPr>
          <p:cNvPr id="73" name="矩形 72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477092" y="271565"/>
            <a:ext cx="846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丰富的产品矩阵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727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000" y="256151"/>
            <a:ext cx="225258" cy="523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7092" y="271565"/>
            <a:ext cx="846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移动端成为最主流的下载渠道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600201" y="1854200"/>
            <a:ext cx="2693495" cy="26536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11842" y="1955800"/>
            <a:ext cx="3389489" cy="23234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43789" y="4469175"/>
            <a:ext cx="180000" cy="180000"/>
          </a:xfrm>
          <a:prstGeom prst="rect">
            <a:avLst/>
          </a:prstGeom>
          <a:solidFill>
            <a:srgbClr val="46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24367" y="4405287"/>
            <a:ext cx="1488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手机客户端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0001" y="4469175"/>
            <a:ext cx="180000" cy="180000"/>
          </a:xfrm>
          <a:prstGeom prst="rect">
            <a:avLst/>
          </a:prstGeom>
          <a:solidFill>
            <a:srgbClr val="70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0579" y="4405287"/>
            <a:ext cx="1488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手机网页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56213" y="4469175"/>
            <a:ext cx="180000" cy="180000"/>
          </a:xfrm>
          <a:prstGeom prst="rect">
            <a:avLst/>
          </a:prstGeom>
          <a:solidFill>
            <a:srgbClr val="DD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36791" y="4405287"/>
            <a:ext cx="1488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62425" y="4469175"/>
            <a:ext cx="180000" cy="180000"/>
          </a:xfrm>
          <a:prstGeom prst="rect">
            <a:avLst/>
          </a:prstGeom>
          <a:solidFill>
            <a:srgbClr val="F6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43003" y="4405287"/>
            <a:ext cx="1488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13667" y="5005553"/>
            <a:ext cx="27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软件下载渠道分布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13Q3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- 14Q2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，单位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2135768" y="1230952"/>
            <a:ext cx="1294811" cy="481904"/>
          </a:xfrm>
          <a:prstGeom prst="wedgeRectCallout">
            <a:avLst>
              <a:gd name="adj1" fmla="val -20986"/>
              <a:gd name="adj2" fmla="val 7504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5559180" y="1251339"/>
            <a:ext cx="1294811" cy="481904"/>
          </a:xfrm>
          <a:prstGeom prst="wedgeRectCallout">
            <a:avLst>
              <a:gd name="adj1" fmla="val 19228"/>
              <a:gd name="adj2" fmla="val 80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227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43466" y="277990"/>
            <a:ext cx="1636889" cy="57573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37192" y="3143911"/>
            <a:ext cx="2436080" cy="495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2880C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产品资源介绍</a:t>
            </a:r>
            <a:endParaRPr lang="zh-CN" altLang="en-US" sz="2800" dirty="0">
              <a:solidFill>
                <a:srgbClr val="2880C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5529" r="25529"/>
          <a:stretch/>
        </p:blipFill>
        <p:spPr>
          <a:xfrm>
            <a:off x="517358" y="1725029"/>
            <a:ext cx="4475748" cy="12314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5055" y="1441393"/>
            <a:ext cx="3726980" cy="27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43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E6E256B-0797-4B20-8E3B-3C7F51A27915}">
  <we:reference id="wa104038830" version="1.0.0.3" store="zh-CN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16D1F25-098E-41F4-BD41-68A2C8726F72}">
  <we:reference id="wa104175800" version="1.0.0.0" store="zh-CN" storeType="OMEX"/>
  <we:alternateReferences>
    <we:reference id="WA104175800" version="1.0.0.0" store="WA10417580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2808</TotalTime>
  <Words>3847</Words>
  <Application>Microsoft Office PowerPoint</Application>
  <PresentationFormat>全屏显示(16:10)</PresentationFormat>
  <Paragraphs>373</Paragraphs>
  <Slides>47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Zhang,Xiaobao</dc:creator>
  <cp:lastModifiedBy>User</cp:lastModifiedBy>
  <cp:revision>180</cp:revision>
  <dcterms:created xsi:type="dcterms:W3CDTF">2014-10-22T03:03:01Z</dcterms:created>
  <dcterms:modified xsi:type="dcterms:W3CDTF">2015-10-14T01:46:01Z</dcterms:modified>
</cp:coreProperties>
</file>